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48" r:id="rId1"/>
  </p:sldMasterIdLst>
  <p:notesMasterIdLst>
    <p:notesMasterId r:id="rId28"/>
  </p:notesMasterIdLst>
  <p:sldIdLst>
    <p:sldId id="257" r:id="rId2"/>
    <p:sldId id="806" r:id="rId3"/>
    <p:sldId id="804" r:id="rId4"/>
    <p:sldId id="819" r:id="rId5"/>
    <p:sldId id="807" r:id="rId6"/>
    <p:sldId id="822" r:id="rId7"/>
    <p:sldId id="820" r:id="rId8"/>
    <p:sldId id="821" r:id="rId9"/>
    <p:sldId id="813" r:id="rId10"/>
    <p:sldId id="814" r:id="rId11"/>
    <p:sldId id="824" r:id="rId12"/>
    <p:sldId id="810" r:id="rId13"/>
    <p:sldId id="815" r:id="rId14"/>
    <p:sldId id="833" r:id="rId15"/>
    <p:sldId id="816" r:id="rId16"/>
    <p:sldId id="830" r:id="rId17"/>
    <p:sldId id="832" r:id="rId18"/>
    <p:sldId id="823" r:id="rId19"/>
    <p:sldId id="826" r:id="rId20"/>
    <p:sldId id="825" r:id="rId21"/>
    <p:sldId id="834" r:id="rId22"/>
    <p:sldId id="829" r:id="rId23"/>
    <p:sldId id="831" r:id="rId24"/>
    <p:sldId id="802" r:id="rId25"/>
    <p:sldId id="827" r:id="rId26"/>
    <p:sldId id="7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0004"/>
    <a:srgbClr val="FFB5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p:restoredTop sz="87162"/>
  </p:normalViewPr>
  <p:slideViewPr>
    <p:cSldViewPr snapToGrid="0" snapToObjects="1">
      <p:cViewPr varScale="1">
        <p:scale>
          <a:sx n="99" d="100"/>
          <a:sy n="99" d="100"/>
        </p:scale>
        <p:origin x="99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D4B9A-0C6F-FB42-BF85-A888284BC393}" type="datetimeFigureOut">
              <a:rPr lang="en-US" smtClean="0"/>
              <a:t>7/31/2019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C682A-79A0-944B-8BC2-461C63756D35}" type="slidenum">
              <a:rPr lang="en-US" smtClean="0"/>
              <a:t>‹#›</a:t>
            </a:fld>
            <a:endParaRPr lang="en-US"/>
          </a:p>
        </p:txBody>
      </p:sp>
    </p:spTree>
    <p:extLst>
      <p:ext uri="{BB962C8B-B14F-4D97-AF65-F5344CB8AC3E}">
        <p14:creationId xmlns:p14="http://schemas.microsoft.com/office/powerpoint/2010/main" val="58891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D02C1-C963-2D46-9C3F-A692FFD7E794}" type="slidenum">
              <a:rPr lang="en-US" smtClean="0"/>
              <a:t>2</a:t>
            </a:fld>
            <a:endParaRPr lang="en-US"/>
          </a:p>
        </p:txBody>
      </p:sp>
    </p:spTree>
    <p:extLst>
      <p:ext uri="{BB962C8B-B14F-4D97-AF65-F5344CB8AC3E}">
        <p14:creationId xmlns:p14="http://schemas.microsoft.com/office/powerpoint/2010/main" val="217452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appropriate theoretical framework in place, </a:t>
            </a:r>
            <a:r>
              <a:rPr lang="en-CA" sz="1200" kern="1200" dirty="0">
                <a:solidFill>
                  <a:schemeClr val="tx1"/>
                </a:solidFill>
                <a:effectLst/>
                <a:latin typeface="+mn-lt"/>
                <a:ea typeface="+mn-ea"/>
                <a:cs typeface="+mn-cs"/>
              </a:rPr>
              <a:t>it is possible to begin to analyze informal economic governance in Cape Town</a:t>
            </a:r>
          </a:p>
          <a:p>
            <a:r>
              <a:rPr lang="en-CA" sz="1200" kern="1200" dirty="0">
                <a:solidFill>
                  <a:schemeClr val="tx1"/>
                </a:solidFill>
                <a:effectLst/>
                <a:latin typeface="+mn-lt"/>
                <a:ea typeface="+mn-ea"/>
                <a:cs typeface="+mn-cs"/>
              </a:rPr>
              <a:t>-focus on key pieces of policy and legislation</a:t>
            </a:r>
          </a:p>
          <a:p>
            <a:r>
              <a:rPr lang="en-CA" sz="1200" kern="1200" dirty="0">
                <a:solidFill>
                  <a:schemeClr val="tx1"/>
                </a:solidFill>
                <a:effectLst/>
                <a:latin typeface="+mn-lt"/>
                <a:ea typeface="+mn-ea"/>
                <a:cs typeface="+mn-cs"/>
              </a:rPr>
              <a:t>-begin with international governance</a:t>
            </a:r>
          </a:p>
          <a:p>
            <a:r>
              <a:rPr lang="en-US" dirty="0"/>
              <a:t>-3 key points: </a:t>
            </a:r>
          </a:p>
          <a:p>
            <a:pPr marL="228600" indent="-228600">
              <a:buAutoNum type="arabicPeriod"/>
            </a:pPr>
            <a:r>
              <a:rPr lang="en-US" dirty="0"/>
              <a:t>Informality is largely ignored by the SDGs, reflecting a broader longstanding absence from the international development policy agenda</a:t>
            </a:r>
          </a:p>
          <a:p>
            <a:pPr marL="228600" indent="-228600">
              <a:buAutoNum type="arabicPeriod"/>
            </a:pPr>
            <a:r>
              <a:rPr lang="en-US" dirty="0"/>
              <a:t>Where informality is present on the international development policy agenda, there is a growing focus on formalization- little consensus exists surrounding what this entails (e.g. t</a:t>
            </a:r>
            <a:r>
              <a:rPr lang="en-CA" sz="1200" kern="1200" dirty="0">
                <a:solidFill>
                  <a:schemeClr val="tx1"/>
                </a:solidFill>
                <a:effectLst/>
                <a:latin typeface="+mn-lt"/>
                <a:ea typeface="+mn-ea"/>
                <a:cs typeface="+mn-cs"/>
              </a:rPr>
              <a:t>he ILO’s ‘decent work’ agenda; the World Bank’s focus on economic liberalization and regulatory reform; Agenda 2063’s focus on social protections and taxation; NUA’s lack of specifics)</a:t>
            </a:r>
          </a:p>
          <a:p>
            <a:pPr marL="228600" indent="-228600">
              <a:buAutoNum type="arabicPeriod"/>
            </a:pPr>
            <a:r>
              <a:rPr lang="en-CA" sz="1200" kern="1200" dirty="0">
                <a:solidFill>
                  <a:schemeClr val="tx1"/>
                </a:solidFill>
                <a:effectLst/>
                <a:latin typeface="+mn-lt"/>
                <a:ea typeface="+mn-ea"/>
                <a:cs typeface="+mn-cs"/>
              </a:rPr>
              <a:t>Unclear status in international law- ICESCR recognizes right to work (Article 6) and requires all signatories (including South Africa) to realize that right and take steps toward full employment, but it is unenforced</a:t>
            </a:r>
            <a:endParaRPr lang="en-US" dirty="0"/>
          </a:p>
        </p:txBody>
      </p:sp>
      <p:sp>
        <p:nvSpPr>
          <p:cNvPr id="4" name="Slide Number Placeholder 3"/>
          <p:cNvSpPr>
            <a:spLocks noGrp="1"/>
          </p:cNvSpPr>
          <p:nvPr>
            <p:ph type="sldNum" sz="quarter" idx="5"/>
          </p:nvPr>
        </p:nvSpPr>
        <p:spPr/>
        <p:txBody>
          <a:bodyPr/>
          <a:lstStyle/>
          <a:p>
            <a:fld id="{E40D02C1-C963-2D46-9C3F-A692FFD7E794}" type="slidenum">
              <a:rPr lang="en-US" smtClean="0"/>
              <a:t>11</a:t>
            </a:fld>
            <a:endParaRPr lang="en-US"/>
          </a:p>
        </p:txBody>
      </p:sp>
    </p:spTree>
    <p:extLst>
      <p:ext uri="{BB962C8B-B14F-4D97-AF65-F5344CB8AC3E}">
        <p14:creationId xmlns:p14="http://schemas.microsoft.com/office/powerpoint/2010/main" val="314139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-Constitution provides protections (and demands reasonable adherence to international law), outlines governance competencies</a:t>
            </a:r>
          </a:p>
        </p:txBody>
      </p:sp>
      <p:sp>
        <p:nvSpPr>
          <p:cNvPr id="4" name="Slide Number Placeholder 3"/>
          <p:cNvSpPr>
            <a:spLocks noGrp="1"/>
          </p:cNvSpPr>
          <p:nvPr>
            <p:ph type="sldNum" sz="quarter" idx="5"/>
          </p:nvPr>
        </p:nvSpPr>
        <p:spPr/>
        <p:txBody>
          <a:bodyPr/>
          <a:lstStyle/>
          <a:p>
            <a:fld id="{E40D02C1-C963-2D46-9C3F-A692FFD7E794}" type="slidenum">
              <a:rPr lang="en-US" smtClean="0"/>
              <a:t>12</a:t>
            </a:fld>
            <a:endParaRPr lang="en-US"/>
          </a:p>
        </p:txBody>
      </p:sp>
    </p:spTree>
    <p:extLst>
      <p:ext uri="{BB962C8B-B14F-4D97-AF65-F5344CB8AC3E}">
        <p14:creationId xmlns:p14="http://schemas.microsoft.com/office/powerpoint/2010/main" val="79419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Constitution assigns most powers for informal economic governance to local governments</a:t>
            </a:r>
          </a:p>
          <a:p>
            <a:r>
              <a:rPr lang="en-US" dirty="0"/>
              <a:t>-crucially, these local government powers fall under either national/provincial or provincial legislative competence- national and provincial government(s) can set frameworks in which powers are exercised but not exercise powers themselves</a:t>
            </a:r>
          </a:p>
        </p:txBody>
      </p:sp>
      <p:sp>
        <p:nvSpPr>
          <p:cNvPr id="4" name="Slide Number Placeholder 3"/>
          <p:cNvSpPr>
            <a:spLocks noGrp="1"/>
          </p:cNvSpPr>
          <p:nvPr>
            <p:ph type="sldNum" sz="quarter" idx="5"/>
          </p:nvPr>
        </p:nvSpPr>
        <p:spPr/>
        <p:txBody>
          <a:bodyPr/>
          <a:lstStyle/>
          <a:p>
            <a:fld id="{E40D02C1-C963-2D46-9C3F-A692FFD7E794}" type="slidenum">
              <a:rPr lang="en-US" smtClean="0"/>
              <a:t>13</a:t>
            </a:fld>
            <a:endParaRPr lang="en-US"/>
          </a:p>
        </p:txBody>
      </p:sp>
    </p:spTree>
    <p:extLst>
      <p:ext uri="{BB962C8B-B14F-4D97-AF65-F5344CB8AC3E}">
        <p14:creationId xmlns:p14="http://schemas.microsoft.com/office/powerpoint/2010/main" val="373209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key points:</a:t>
            </a:r>
          </a:p>
          <a:p>
            <a:pPr marL="228600" indent="-228600">
              <a:buAutoNum type="arabicPeriod"/>
            </a:pPr>
            <a:r>
              <a:rPr lang="en-US" dirty="0"/>
              <a:t>Lack of integration between policy and legislation- </a:t>
            </a:r>
            <a:r>
              <a:rPr lang="en-CA" sz="1200" kern="1200" dirty="0">
                <a:solidFill>
                  <a:schemeClr val="tx1"/>
                </a:solidFill>
                <a:effectLst/>
                <a:latin typeface="+mn-lt"/>
                <a:ea typeface="+mn-ea"/>
                <a:cs typeface="+mn-cs"/>
              </a:rPr>
              <a:t>NDP focuses on reducing informality, promoting employment, providing protections; the NIBUS and the BBBEE Act seek to support entrepreneurialism, with the former encouraging formalization through regulatory reform; the IUDF encourages the integration of informality into planning systems based on accommodation, not necessarily formalization; the Business Act provides limited space for such accommodation</a:t>
            </a:r>
          </a:p>
          <a:p>
            <a:pPr marL="228600" indent="-228600">
              <a:buAutoNum type="arabicPeriod"/>
            </a:pPr>
            <a:r>
              <a:rPr lang="en-CA" sz="1200" kern="1200" dirty="0">
                <a:solidFill>
                  <a:schemeClr val="tx1"/>
                </a:solidFill>
                <a:effectLst/>
                <a:latin typeface="+mn-lt"/>
                <a:ea typeface="+mn-ea"/>
                <a:cs typeface="+mn-cs"/>
              </a:rPr>
              <a:t>Lack of implementation- e.g. NIBUS- potential value is questionable even if it were to be implemented (assumptions about entrepreneurialism; formalization through regulatory reform; targets South African citizens)</a:t>
            </a:r>
          </a:p>
          <a:p>
            <a:pPr marL="228600" indent="-228600">
              <a:buAutoNum type="arabicPeriod"/>
            </a:pPr>
            <a:r>
              <a:rPr lang="en-CA" sz="1200" kern="1200" dirty="0">
                <a:solidFill>
                  <a:schemeClr val="tx1"/>
                </a:solidFill>
                <a:effectLst/>
                <a:latin typeface="+mn-lt"/>
                <a:ea typeface="+mn-ea"/>
                <a:cs typeface="+mn-cs"/>
              </a:rPr>
              <a:t>Little consideration of how informality is impacted by formal economic governance (e.g. trade policy, FDI, fiscal and monetary policy)</a:t>
            </a:r>
            <a:endParaRPr lang="en-US" dirty="0"/>
          </a:p>
        </p:txBody>
      </p:sp>
      <p:sp>
        <p:nvSpPr>
          <p:cNvPr id="4" name="Slide Number Placeholder 3"/>
          <p:cNvSpPr>
            <a:spLocks noGrp="1"/>
          </p:cNvSpPr>
          <p:nvPr>
            <p:ph type="sldNum" sz="quarter" idx="5"/>
          </p:nvPr>
        </p:nvSpPr>
        <p:spPr/>
        <p:txBody>
          <a:bodyPr/>
          <a:lstStyle/>
          <a:p>
            <a:fld id="{E40D02C1-C963-2D46-9C3F-A692FFD7E794}" type="slidenum">
              <a:rPr lang="en-US" smtClean="0"/>
              <a:t>14</a:t>
            </a:fld>
            <a:endParaRPr lang="en-US"/>
          </a:p>
        </p:txBody>
      </p:sp>
    </p:spTree>
    <p:extLst>
      <p:ext uri="{BB962C8B-B14F-4D97-AF65-F5344CB8AC3E}">
        <p14:creationId xmlns:p14="http://schemas.microsoft.com/office/powerpoint/2010/main" val="2035256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key points:</a:t>
            </a:r>
          </a:p>
          <a:p>
            <a:pPr marL="228600" indent="-228600">
              <a:buAutoNum type="arabicPeriod"/>
            </a:pPr>
            <a:r>
              <a:rPr lang="en-US" dirty="0"/>
              <a:t>Limited efforts to regulate municipal powers- e.g. </a:t>
            </a:r>
            <a:r>
              <a:rPr lang="en-CA" sz="1200" kern="1200" dirty="0">
                <a:solidFill>
                  <a:schemeClr val="tx1"/>
                </a:solidFill>
                <a:effectLst/>
                <a:latin typeface="+mn-lt"/>
                <a:ea typeface="+mn-ea"/>
                <a:cs typeface="+mn-cs"/>
              </a:rPr>
              <a:t>Provincial Strategic Plan ignores informality</a:t>
            </a:r>
          </a:p>
          <a:p>
            <a:pPr marL="228600" indent="-228600">
              <a:buAutoNum type="arabicPeriod"/>
            </a:pPr>
            <a:r>
              <a:rPr lang="en-US" dirty="0"/>
              <a:t>Minimal integration of informality into governance planning and operations- some ongoing departmental efforts to address this shortcoming (e.g. DEDAT’s possible focus on township economies, but approach and outcome uncertain)</a:t>
            </a:r>
          </a:p>
        </p:txBody>
      </p:sp>
      <p:sp>
        <p:nvSpPr>
          <p:cNvPr id="4" name="Slide Number Placeholder 3"/>
          <p:cNvSpPr>
            <a:spLocks noGrp="1"/>
          </p:cNvSpPr>
          <p:nvPr>
            <p:ph type="sldNum" sz="quarter" idx="5"/>
          </p:nvPr>
        </p:nvSpPr>
        <p:spPr/>
        <p:txBody>
          <a:bodyPr/>
          <a:lstStyle/>
          <a:p>
            <a:fld id="{E40D02C1-C963-2D46-9C3F-A692FFD7E794}" type="slidenum">
              <a:rPr lang="en-US" smtClean="0"/>
              <a:t>15</a:t>
            </a:fld>
            <a:endParaRPr lang="en-US"/>
          </a:p>
        </p:txBody>
      </p:sp>
    </p:spTree>
    <p:extLst>
      <p:ext uri="{BB962C8B-B14F-4D97-AF65-F5344CB8AC3E}">
        <p14:creationId xmlns:p14="http://schemas.microsoft.com/office/powerpoint/2010/main" val="306808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key points:</a:t>
            </a:r>
          </a:p>
          <a:p>
            <a:pPr marL="228600" indent="-228600">
              <a:buAutoNum type="arabicPeriod"/>
            </a:pPr>
            <a:r>
              <a:rPr lang="en-US" dirty="0"/>
              <a:t>Lack of coherence between developmental approaches- </a:t>
            </a:r>
            <a:r>
              <a:rPr lang="en-CA" sz="1200" kern="1200" dirty="0">
                <a:solidFill>
                  <a:schemeClr val="tx1"/>
                </a:solidFill>
                <a:effectLst/>
                <a:latin typeface="+mn-lt"/>
                <a:ea typeface="+mn-ea"/>
                <a:cs typeface="+mn-cs"/>
              </a:rPr>
              <a:t>EPIC report highlights problems surrounding business locations and regulations; the EGS advocates targeted interventions and policy co-ordination; the current FYIDP encourages formalization through demand-based initiatives; and the MSDF promotes reforming spatial regulations to encourage entrepreneurial activity- Informal Trading Policy outlines more comprehensive approach based on development and compliance logics, but how it fits with other relevant policy documents and departmental operations is uncertain, implementation is limited, and informal trading is only one segment of the informal economy </a:t>
            </a:r>
          </a:p>
          <a:p>
            <a:pPr marL="228600" indent="-228600">
              <a:buAutoNum type="arabicPeriod"/>
            </a:pPr>
            <a:r>
              <a:rPr lang="en-CA" sz="1200" kern="1200" dirty="0">
                <a:solidFill>
                  <a:schemeClr val="tx1"/>
                </a:solidFill>
                <a:effectLst/>
                <a:latin typeface="+mn-lt"/>
                <a:ea typeface="+mn-ea"/>
                <a:cs typeface="+mn-cs"/>
              </a:rPr>
              <a:t>Lack of implementation of developmental plans, over-reliance on compliance initiatives- ITBL echoes the ‘developmental approach’ espoused by the ITP, but strictly controls when, where, and under what conditions informal trading can take place (e.g. permits, 20 prohibitions, 13 restrictions)- despite developmental rhetoric, informal traders primarily experience informal trading as a source of discipline </a:t>
            </a:r>
            <a:endParaRPr lang="en-US" dirty="0"/>
          </a:p>
        </p:txBody>
      </p:sp>
      <p:sp>
        <p:nvSpPr>
          <p:cNvPr id="4" name="Slide Number Placeholder 3"/>
          <p:cNvSpPr>
            <a:spLocks noGrp="1"/>
          </p:cNvSpPr>
          <p:nvPr>
            <p:ph type="sldNum" sz="quarter" idx="5"/>
          </p:nvPr>
        </p:nvSpPr>
        <p:spPr/>
        <p:txBody>
          <a:bodyPr/>
          <a:lstStyle/>
          <a:p>
            <a:fld id="{E40D02C1-C963-2D46-9C3F-A692FFD7E794}" type="slidenum">
              <a:rPr lang="en-US" smtClean="0"/>
              <a:t>16</a:t>
            </a:fld>
            <a:endParaRPr lang="en-US"/>
          </a:p>
        </p:txBody>
      </p:sp>
    </p:spTree>
    <p:extLst>
      <p:ext uri="{BB962C8B-B14F-4D97-AF65-F5344CB8AC3E}">
        <p14:creationId xmlns:p14="http://schemas.microsoft.com/office/powerpoint/2010/main" val="2731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competing logics result in significant policy incoherence that serves as a major barrier to effective governance</a:t>
            </a:r>
          </a:p>
          <a:p>
            <a:r>
              <a:rPr lang="en-US" dirty="0"/>
              <a:t>-need a deeper and more consistent understanding of the political economy of informality; its political, economic, and social significance; its historical relationship with the state; its internal dynamics, power structures, hierarchies, and inequalities; its role in development; the economic linkages and patterns of inclusion and exclusion that define it at a local, national, and global level; and the livelihoods and experiences of those who engage in it </a:t>
            </a:r>
          </a:p>
        </p:txBody>
      </p:sp>
      <p:sp>
        <p:nvSpPr>
          <p:cNvPr id="4" name="Slide Number Placeholder 3"/>
          <p:cNvSpPr>
            <a:spLocks noGrp="1"/>
          </p:cNvSpPr>
          <p:nvPr>
            <p:ph type="sldNum" sz="quarter" idx="5"/>
          </p:nvPr>
        </p:nvSpPr>
        <p:spPr/>
        <p:txBody>
          <a:bodyPr/>
          <a:lstStyle/>
          <a:p>
            <a:fld id="{E40D02C1-C963-2D46-9C3F-A692FFD7E794}" type="slidenum">
              <a:rPr lang="en-US" smtClean="0"/>
              <a:t>17</a:t>
            </a:fld>
            <a:endParaRPr lang="en-US"/>
          </a:p>
        </p:txBody>
      </p:sp>
    </p:spTree>
    <p:extLst>
      <p:ext uri="{BB962C8B-B14F-4D97-AF65-F5344CB8AC3E}">
        <p14:creationId xmlns:p14="http://schemas.microsoft.com/office/powerpoint/2010/main" val="160476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map policy and legislation on the ‘Forms of Governance Matrix’ outlined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-international governance (yellow); national governance (red); provincial governance (green); local governance (blue)</a:t>
            </a:r>
          </a:p>
          <a:p>
            <a:r>
              <a:rPr lang="en-US" dirty="0"/>
              <a:t>-conspicuous absence of direct and indirect governance (i.e. governance that both targets informality and has desired effects)</a:t>
            </a:r>
          </a:p>
        </p:txBody>
      </p:sp>
      <p:sp>
        <p:nvSpPr>
          <p:cNvPr id="4" name="Slide Number Placeholder 3"/>
          <p:cNvSpPr>
            <a:spLocks noGrp="1"/>
          </p:cNvSpPr>
          <p:nvPr>
            <p:ph type="sldNum" sz="quarter" idx="5"/>
          </p:nvPr>
        </p:nvSpPr>
        <p:spPr/>
        <p:txBody>
          <a:bodyPr/>
          <a:lstStyle/>
          <a:p>
            <a:fld id="{E40D02C1-C963-2D46-9C3F-A692FFD7E794}" type="slidenum">
              <a:rPr lang="en-US" smtClean="0"/>
              <a:t>18</a:t>
            </a:fld>
            <a:endParaRPr lang="en-US"/>
          </a:p>
        </p:txBody>
      </p:sp>
    </p:spTree>
    <p:extLst>
      <p:ext uri="{BB962C8B-B14F-4D97-AF65-F5344CB8AC3E}">
        <p14:creationId xmlns:p14="http://schemas.microsoft.com/office/powerpoint/2010/main" val="3856228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from HCP surveys can point important governance improvements</a:t>
            </a:r>
          </a:p>
          <a:p>
            <a:r>
              <a:rPr lang="en-US" dirty="0"/>
              <a:t>-3 insights are particularly relevant</a:t>
            </a:r>
          </a:p>
        </p:txBody>
      </p:sp>
      <p:sp>
        <p:nvSpPr>
          <p:cNvPr id="4" name="Slide Number Placeholder 3"/>
          <p:cNvSpPr>
            <a:spLocks noGrp="1"/>
          </p:cNvSpPr>
          <p:nvPr>
            <p:ph type="sldNum" sz="quarter" idx="5"/>
          </p:nvPr>
        </p:nvSpPr>
        <p:spPr/>
        <p:txBody>
          <a:bodyPr/>
          <a:lstStyle/>
          <a:p>
            <a:fld id="{E40D02C1-C963-2D46-9C3F-A692FFD7E794}" type="slidenum">
              <a:rPr lang="en-US" smtClean="0"/>
              <a:t>19</a:t>
            </a:fld>
            <a:endParaRPr lang="en-US"/>
          </a:p>
        </p:txBody>
      </p:sp>
    </p:spTree>
    <p:extLst>
      <p:ext uri="{BB962C8B-B14F-4D97-AF65-F5344CB8AC3E}">
        <p14:creationId xmlns:p14="http://schemas.microsoft.com/office/powerpoint/2010/main" val="73379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(Insight 1: </a:t>
            </a:r>
            <a:r>
              <a:rPr lang="en-CA" dirty="0"/>
              <a:t>informality plays a key role in household food security, particularly for low-income households)</a:t>
            </a:r>
            <a:endParaRPr lang="en-US" dirty="0"/>
          </a:p>
          <a:p>
            <a:r>
              <a:rPr lang="en-US" dirty="0"/>
              <a:t>-low income households access food from informal outlets at a higher rate and with greater frequency </a:t>
            </a:r>
          </a:p>
          <a:p>
            <a:r>
              <a:rPr lang="en-US" dirty="0"/>
              <a:t>-use multiple food sourcing strategies, which the informal food sector is an essential part of</a:t>
            </a:r>
          </a:p>
        </p:txBody>
      </p:sp>
      <p:sp>
        <p:nvSpPr>
          <p:cNvPr id="4" name="Slide Number Placeholder 3"/>
          <p:cNvSpPr>
            <a:spLocks noGrp="1"/>
          </p:cNvSpPr>
          <p:nvPr>
            <p:ph type="sldNum" sz="quarter" idx="5"/>
          </p:nvPr>
        </p:nvSpPr>
        <p:spPr/>
        <p:txBody>
          <a:bodyPr/>
          <a:lstStyle/>
          <a:p>
            <a:fld id="{E40D02C1-C963-2D46-9C3F-A692FFD7E794}" type="slidenum">
              <a:rPr lang="en-US" smtClean="0"/>
              <a:t>20</a:t>
            </a:fld>
            <a:endParaRPr lang="en-US"/>
          </a:p>
        </p:txBody>
      </p:sp>
    </p:spTree>
    <p:extLst>
      <p:ext uri="{BB962C8B-B14F-4D97-AF65-F5344CB8AC3E}">
        <p14:creationId xmlns:p14="http://schemas.microsoft.com/office/powerpoint/2010/main" val="63434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D02C1-C963-2D46-9C3F-A692FFD7E794}" type="slidenum">
              <a:rPr lang="en-US" smtClean="0"/>
              <a:t>3</a:t>
            </a:fld>
            <a:endParaRPr lang="en-US"/>
          </a:p>
        </p:txBody>
      </p:sp>
    </p:spTree>
    <p:extLst>
      <p:ext uri="{BB962C8B-B14F-4D97-AF65-F5344CB8AC3E}">
        <p14:creationId xmlns:p14="http://schemas.microsoft.com/office/powerpoint/2010/main" val="312476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-reliance on informal food outlets is important given the high levels of household food insecurity that exist in Cape Town, particularly among low-income households</a:t>
            </a:r>
          </a:p>
          <a:p>
            <a:r>
              <a:rPr lang="en-US" dirty="0"/>
              <a:t>-still, high levels of household food insecurity exist, suggesting there is an excess of potential demand for the goods informal food vendors sell</a:t>
            </a:r>
          </a:p>
        </p:txBody>
      </p:sp>
      <p:sp>
        <p:nvSpPr>
          <p:cNvPr id="4" name="Slide Number Placeholder 3"/>
          <p:cNvSpPr>
            <a:spLocks noGrp="1"/>
          </p:cNvSpPr>
          <p:nvPr>
            <p:ph type="sldNum" sz="quarter" idx="5"/>
          </p:nvPr>
        </p:nvSpPr>
        <p:spPr/>
        <p:txBody>
          <a:bodyPr/>
          <a:lstStyle/>
          <a:p>
            <a:fld id="{E40D02C1-C963-2D46-9C3F-A692FFD7E794}" type="slidenum">
              <a:rPr lang="en-US" smtClean="0"/>
              <a:t>21</a:t>
            </a:fld>
            <a:endParaRPr lang="en-US"/>
          </a:p>
        </p:txBody>
      </p:sp>
    </p:spTree>
    <p:extLst>
      <p:ext uri="{BB962C8B-B14F-4D97-AF65-F5344CB8AC3E}">
        <p14:creationId xmlns:p14="http://schemas.microsoft.com/office/powerpoint/2010/main" val="1655782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(Insight 2: Poverty and unemployment are primary drivers of informality)</a:t>
            </a:r>
            <a:endParaRPr lang="en-US" dirty="0"/>
          </a:p>
          <a:p>
            <a:r>
              <a:rPr lang="en-US" dirty="0"/>
              <a:t>-informal vendors point to a variety of motivating factors for their engagement in their activities</a:t>
            </a:r>
          </a:p>
        </p:txBody>
      </p:sp>
      <p:sp>
        <p:nvSpPr>
          <p:cNvPr id="4" name="Slide Number Placeholder 3"/>
          <p:cNvSpPr>
            <a:spLocks noGrp="1"/>
          </p:cNvSpPr>
          <p:nvPr>
            <p:ph type="sldNum" sz="quarter" idx="5"/>
          </p:nvPr>
        </p:nvSpPr>
        <p:spPr/>
        <p:txBody>
          <a:bodyPr/>
          <a:lstStyle/>
          <a:p>
            <a:fld id="{E40D02C1-C963-2D46-9C3F-A692FFD7E794}" type="slidenum">
              <a:rPr lang="en-US" smtClean="0"/>
              <a:t>22</a:t>
            </a:fld>
            <a:endParaRPr lang="en-US"/>
          </a:p>
        </p:txBody>
      </p:sp>
    </p:spTree>
    <p:extLst>
      <p:ext uri="{BB962C8B-B14F-4D97-AF65-F5344CB8AC3E}">
        <p14:creationId xmlns:p14="http://schemas.microsoft.com/office/powerpoint/2010/main" val="1292538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-poverty and a lack of alternative employment opportunities are particularly significant</a:t>
            </a:r>
          </a:p>
          <a:p>
            <a:r>
              <a:rPr lang="en-US" dirty="0"/>
              <a:t>-these points may seem obvious, but they undermine romanticized depictions of agency and entrepreneurialism</a:t>
            </a:r>
          </a:p>
          <a:p>
            <a:r>
              <a:rPr lang="en-US" dirty="0"/>
              <a:t>-other motivations can be more complex and varied- point to hierarchies that exist within the informal economy that need to be understood for effective governance</a:t>
            </a:r>
          </a:p>
        </p:txBody>
      </p:sp>
      <p:sp>
        <p:nvSpPr>
          <p:cNvPr id="4" name="Slide Number Placeholder 3"/>
          <p:cNvSpPr>
            <a:spLocks noGrp="1"/>
          </p:cNvSpPr>
          <p:nvPr>
            <p:ph type="sldNum" sz="quarter" idx="5"/>
          </p:nvPr>
        </p:nvSpPr>
        <p:spPr/>
        <p:txBody>
          <a:bodyPr/>
          <a:lstStyle/>
          <a:p>
            <a:fld id="{E40D02C1-C963-2D46-9C3F-A692FFD7E794}" type="slidenum">
              <a:rPr lang="en-US" smtClean="0"/>
              <a:t>23</a:t>
            </a:fld>
            <a:endParaRPr lang="en-US"/>
          </a:p>
        </p:txBody>
      </p:sp>
    </p:spTree>
    <p:extLst>
      <p:ext uri="{BB962C8B-B14F-4D97-AF65-F5344CB8AC3E}">
        <p14:creationId xmlns:p14="http://schemas.microsoft.com/office/powerpoint/2010/main" val="3515494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 3:</a:t>
            </a:r>
            <a:r>
              <a:rPr lang="en-CA" dirty="0"/>
              <a:t> vendors face high levels of competition and inadequate sales despite widespread household food insecurity)</a:t>
            </a:r>
            <a:endParaRPr lang="en-US" dirty="0"/>
          </a:p>
          <a:p>
            <a:r>
              <a:rPr lang="en-US" dirty="0"/>
              <a:t>-primary challenges vendors identify illustrate an even clearer picture</a:t>
            </a:r>
          </a:p>
        </p:txBody>
      </p:sp>
      <p:sp>
        <p:nvSpPr>
          <p:cNvPr id="4" name="Slide Number Placeholder 3"/>
          <p:cNvSpPr>
            <a:spLocks noGrp="1"/>
          </p:cNvSpPr>
          <p:nvPr>
            <p:ph type="sldNum" sz="quarter" idx="5"/>
          </p:nvPr>
        </p:nvSpPr>
        <p:spPr/>
        <p:txBody>
          <a:bodyPr/>
          <a:lstStyle/>
          <a:p>
            <a:fld id="{E40D02C1-C963-2D46-9C3F-A692FFD7E794}" type="slidenum">
              <a:rPr lang="en-US" smtClean="0"/>
              <a:t>24</a:t>
            </a:fld>
            <a:endParaRPr lang="en-US"/>
          </a:p>
        </p:txBody>
      </p:sp>
    </p:spTree>
    <p:extLst>
      <p:ext uri="{BB962C8B-B14F-4D97-AF65-F5344CB8AC3E}">
        <p14:creationId xmlns:p14="http://schemas.microsoft.com/office/powerpoint/2010/main" val="27470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-majorities pointed to problems with too many competitors, too few customers, insufficient sales, and high prices from suppliers- these findings are consistent across all HCP participating cities</a:t>
            </a:r>
          </a:p>
          <a:p>
            <a:r>
              <a:rPr lang="en-CA" sz="1200" kern="1200" dirty="0">
                <a:solidFill>
                  <a:schemeClr val="tx1"/>
                </a:solidFill>
                <a:effectLst/>
                <a:latin typeface="+mn-lt"/>
                <a:ea typeface="+mn-ea"/>
                <a:cs typeface="+mn-cs"/>
              </a:rPr>
              <a:t>-of equal significance, only a minority of vendors named a lack of access to credit or business skills as primary challenges- this was also consistent across HCP cities</a:t>
            </a:r>
          </a:p>
          <a:p>
            <a:r>
              <a:rPr lang="en-CA" sz="1200" kern="1200" dirty="0">
                <a:solidFill>
                  <a:schemeClr val="tx1"/>
                </a:solidFill>
                <a:effectLst/>
                <a:latin typeface="+mn-lt"/>
                <a:ea typeface="+mn-ea"/>
                <a:cs typeface="+mn-cs"/>
              </a:rPr>
              <a:t>-highlights important problem: there is an oversupply of labour in the city’s informal food sector despite the widespread prevalence of household food insecurity; too many vendors selling too many goods to too few customers buying too few goods</a:t>
            </a:r>
          </a:p>
          <a:p>
            <a:r>
              <a:rPr lang="en-CA" sz="1200" kern="1200" dirty="0">
                <a:solidFill>
                  <a:schemeClr val="tx1"/>
                </a:solidFill>
                <a:effectLst/>
                <a:latin typeface="+mn-lt"/>
                <a:ea typeface="+mn-ea"/>
                <a:cs typeface="+mn-cs"/>
              </a:rPr>
              <a:t>-there is potential demand for the food that informal vendors are selling, but low-income households are unable to access the food that they need  </a:t>
            </a:r>
          </a:p>
          <a:p>
            <a:r>
              <a:rPr lang="en-CA" sz="1200" kern="1200" dirty="0">
                <a:solidFill>
                  <a:schemeClr val="tx1"/>
                </a:solidFill>
                <a:effectLst/>
                <a:latin typeface="+mn-lt"/>
                <a:ea typeface="+mn-ea"/>
                <a:cs typeface="+mn-cs"/>
              </a:rPr>
              <a:t>-governance must go beyond creating an enabling environment by improving access to finance and business training- must focus on providing formal employment opportunities for those who desire them and addressing the conditions of poverty that lead to labour oversupply, limit household consumption capacity, and harm vendors’ livelihoods</a:t>
            </a:r>
          </a:p>
          <a:p>
            <a:r>
              <a:rPr lang="en-CA" sz="1200" kern="1200" dirty="0">
                <a:solidFill>
                  <a:schemeClr val="tx1"/>
                </a:solidFill>
                <a:effectLst/>
                <a:latin typeface="+mn-lt"/>
                <a:ea typeface="+mn-ea"/>
                <a:cs typeface="+mn-cs"/>
              </a:rPr>
              <a:t>-requires demand-based solutions (e.g. formal job creation, anti-poverty initiatives) to improve formal labour demand, allow households to meet their food security needs, and address problems of few customers and inadequate sales</a:t>
            </a:r>
            <a:endParaRPr lang="en-US" dirty="0"/>
          </a:p>
        </p:txBody>
      </p:sp>
      <p:sp>
        <p:nvSpPr>
          <p:cNvPr id="4" name="Slide Number Placeholder 3"/>
          <p:cNvSpPr>
            <a:spLocks noGrp="1"/>
          </p:cNvSpPr>
          <p:nvPr>
            <p:ph type="sldNum" sz="quarter" idx="5"/>
          </p:nvPr>
        </p:nvSpPr>
        <p:spPr/>
        <p:txBody>
          <a:bodyPr/>
          <a:lstStyle/>
          <a:p>
            <a:fld id="{E40D02C1-C963-2D46-9C3F-A692FFD7E794}" type="slidenum">
              <a:rPr lang="en-US" smtClean="0"/>
              <a:t>25</a:t>
            </a:fld>
            <a:endParaRPr lang="en-US"/>
          </a:p>
        </p:txBody>
      </p:sp>
    </p:spTree>
    <p:extLst>
      <p:ext uri="{BB962C8B-B14F-4D97-AF65-F5344CB8AC3E}">
        <p14:creationId xmlns:p14="http://schemas.microsoft.com/office/powerpoint/2010/main" val="229406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-(HCP findings from 1503 household surveys and 1025 vendor surveys in Cape Town)</a:t>
            </a:r>
          </a:p>
        </p:txBody>
      </p:sp>
      <p:sp>
        <p:nvSpPr>
          <p:cNvPr id="4" name="Slide Number Placeholder 3"/>
          <p:cNvSpPr>
            <a:spLocks noGrp="1"/>
          </p:cNvSpPr>
          <p:nvPr>
            <p:ph type="sldNum" sz="quarter" idx="5"/>
          </p:nvPr>
        </p:nvSpPr>
        <p:spPr/>
        <p:txBody>
          <a:bodyPr/>
          <a:lstStyle/>
          <a:p>
            <a:fld id="{E40D02C1-C963-2D46-9C3F-A692FFD7E794}" type="slidenum">
              <a:rPr lang="en-US" smtClean="0"/>
              <a:t>4</a:t>
            </a:fld>
            <a:endParaRPr lang="en-US"/>
          </a:p>
        </p:txBody>
      </p:sp>
    </p:spTree>
    <p:extLst>
      <p:ext uri="{BB962C8B-B14F-4D97-AF65-F5344CB8AC3E}">
        <p14:creationId xmlns:p14="http://schemas.microsoft.com/office/powerpoint/2010/main" val="325693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 a theoretical framework for understanding the governance of informal economic activity</a:t>
            </a:r>
          </a:p>
          <a:p>
            <a:r>
              <a:rPr lang="en-US" dirty="0"/>
              <a:t>-break down governance into four components: </a:t>
            </a:r>
          </a:p>
          <a:p>
            <a:pPr marL="228600" indent="-228600">
              <a:buAutoNum type="arabicPeriod"/>
            </a:pPr>
            <a:r>
              <a:rPr lang="en-US" dirty="0"/>
              <a:t>Logics that inform governance</a:t>
            </a:r>
          </a:p>
          <a:p>
            <a:pPr marL="228600" indent="-228600">
              <a:buAutoNum type="arabicPeriod"/>
            </a:pPr>
            <a:r>
              <a:rPr lang="en-US" dirty="0"/>
              <a:t>Systems through which governance occurs </a:t>
            </a:r>
          </a:p>
          <a:p>
            <a:pPr marL="228600" indent="-228600">
              <a:buAutoNum type="arabicPeriod"/>
            </a:pPr>
            <a:r>
              <a:rPr lang="en-US" dirty="0"/>
              <a:t>Modes in which governance operates</a:t>
            </a:r>
          </a:p>
          <a:p>
            <a:pPr marL="228600" indent="-228600">
              <a:buAutoNum type="arabicPeriod"/>
            </a:pPr>
            <a:r>
              <a:rPr lang="en-US" dirty="0"/>
              <a:t>The forms governance takes</a:t>
            </a:r>
          </a:p>
          <a:p>
            <a:pPr marL="0" indent="0">
              <a:buNone/>
            </a:pPr>
            <a:r>
              <a:rPr lang="en-US" dirty="0"/>
              <a:t>-logics refers to the conceptualization of informality; systems and modes refer to policy design and implementation; forms refer to governance outcomes</a:t>
            </a:r>
          </a:p>
        </p:txBody>
      </p:sp>
      <p:sp>
        <p:nvSpPr>
          <p:cNvPr id="4" name="Slide Number Placeholder 3"/>
          <p:cNvSpPr>
            <a:spLocks noGrp="1"/>
          </p:cNvSpPr>
          <p:nvPr>
            <p:ph type="sldNum" sz="quarter" idx="5"/>
          </p:nvPr>
        </p:nvSpPr>
        <p:spPr/>
        <p:txBody>
          <a:bodyPr/>
          <a:lstStyle/>
          <a:p>
            <a:fld id="{E40D02C1-C963-2D46-9C3F-A692FFD7E794}" type="slidenum">
              <a:rPr lang="en-US" smtClean="0"/>
              <a:t>5</a:t>
            </a:fld>
            <a:endParaRPr lang="en-US"/>
          </a:p>
        </p:txBody>
      </p:sp>
    </p:spTree>
    <p:extLst>
      <p:ext uri="{BB962C8B-B14F-4D97-AF65-F5344CB8AC3E}">
        <p14:creationId xmlns:p14="http://schemas.microsoft.com/office/powerpoint/2010/main" val="314261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primary logics shape how governments view informal economies</a:t>
            </a:r>
          </a:p>
          <a:p>
            <a:pPr marL="228600" indent="-228600">
              <a:buAutoNum type="arabicPeriod"/>
            </a:pPr>
            <a:r>
              <a:rPr lang="en-US" dirty="0"/>
              <a:t>Development logics- focus on the role of the informal economy in development processes</a:t>
            </a:r>
          </a:p>
          <a:p>
            <a:pPr marL="228600" indent="-228600">
              <a:buAutoNum type="arabicPeriod"/>
            </a:pPr>
            <a:r>
              <a:rPr lang="en-US" dirty="0"/>
              <a:t>Political logics- focus on the informal economy as a source of potential political advantage</a:t>
            </a:r>
          </a:p>
          <a:p>
            <a:pPr marL="228600" indent="-228600">
              <a:buAutoNum type="arabicPeriod"/>
            </a:pPr>
            <a:r>
              <a:rPr lang="en-US" dirty="0"/>
              <a:t>Compliance logics- focus on the failure of informal economic activity to adhere to relevant legal and regulatory requirements</a:t>
            </a:r>
          </a:p>
          <a:p>
            <a:r>
              <a:rPr lang="en-US" dirty="0"/>
              <a:t>-logics frequently overlap</a:t>
            </a:r>
          </a:p>
          <a:p>
            <a:r>
              <a:rPr lang="en-US" dirty="0"/>
              <a:t>-logics are also unstable and significant tensions within and between them can exist </a:t>
            </a:r>
          </a:p>
          <a:p>
            <a:pPr marL="228600" indent="-228600">
              <a:buAutoNum type="arabicPeriod"/>
            </a:pPr>
            <a:r>
              <a:rPr lang="en-US" dirty="0"/>
              <a:t>Development logics- includes views that informality promotes (or can promote) inclusive development and empowers the poor (e.g. dualist views, neoliberal views), that it can be detrimental to development (e.g. concerns about competition), and that it facilitates the exploitation of the poor (e.g. structuralism); views reflect normative, ideological, and/or self-interested positions about the role of the state and market in development and lead to conflicting policy positions (e.g. skills/job training, legal/regulatory reform, pro-poor empowerment and rights protections)</a:t>
            </a:r>
          </a:p>
          <a:p>
            <a:pPr marL="228600" indent="-228600">
              <a:buAutoNum type="arabicPeriod"/>
            </a:pPr>
            <a:r>
              <a:rPr lang="en-US" dirty="0"/>
              <a:t>Political logics- informal </a:t>
            </a:r>
            <a:r>
              <a:rPr lang="en-CA" sz="1200" kern="1200" dirty="0">
                <a:solidFill>
                  <a:schemeClr val="tx1"/>
                </a:solidFill>
                <a:effectLst/>
                <a:latin typeface="+mn-lt"/>
                <a:ea typeface="+mn-ea"/>
                <a:cs typeface="+mn-cs"/>
              </a:rPr>
              <a:t>economy can be a valuable source of electoral support- politicians may also take advantage of opposition to informal economic activity (e.g. from formal businesses and middle-class residents) or pursue political support through development plans and/or ‘rule of law’ initiatives </a:t>
            </a:r>
          </a:p>
          <a:p>
            <a:pPr marL="228600" indent="-228600">
              <a:buAutoNum type="arabicPeriod"/>
            </a:pPr>
            <a:r>
              <a:rPr lang="en-US" dirty="0"/>
              <a:t>Compliance logics- often </a:t>
            </a:r>
            <a:r>
              <a:rPr lang="en-CA" sz="1200" kern="1200" dirty="0">
                <a:solidFill>
                  <a:schemeClr val="tx1"/>
                </a:solidFill>
                <a:effectLst/>
                <a:latin typeface="+mn-lt"/>
                <a:ea typeface="+mn-ea"/>
                <a:cs typeface="+mn-cs"/>
              </a:rPr>
              <a:t>entails the criminalization of informality or formalization efforts that aim to improve legal and regulatory compliance</a:t>
            </a:r>
            <a:endParaRPr lang="en-US" dirty="0"/>
          </a:p>
          <a:p>
            <a:r>
              <a:rPr lang="en-US" dirty="0"/>
              <a:t>-laws reflect and entrench power structures- states create markets and use force to enforce their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states construct, intervene in, and regulate markets- the question is how, why, when, and by whom; under what conditions, through what institutions, by what actors and what incentives, and according to what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-informal economies serve as a lens through which to consider how state power is constituted, defined, reformulated, expanded, and resisted at its economic margins and what this reveals about governance</a:t>
            </a:r>
            <a:endParaRPr lang="en-US" dirty="0"/>
          </a:p>
        </p:txBody>
      </p:sp>
      <p:sp>
        <p:nvSpPr>
          <p:cNvPr id="4" name="Slide Number Placeholder 3"/>
          <p:cNvSpPr>
            <a:spLocks noGrp="1"/>
          </p:cNvSpPr>
          <p:nvPr>
            <p:ph type="sldNum" sz="quarter" idx="5"/>
          </p:nvPr>
        </p:nvSpPr>
        <p:spPr/>
        <p:txBody>
          <a:bodyPr/>
          <a:lstStyle/>
          <a:p>
            <a:fld id="{E40D02C1-C963-2D46-9C3F-A692FFD7E794}" type="slidenum">
              <a:rPr lang="en-US" smtClean="0"/>
              <a:t>6</a:t>
            </a:fld>
            <a:endParaRPr lang="en-US"/>
          </a:p>
        </p:txBody>
      </p:sp>
    </p:spTree>
    <p:extLst>
      <p:ext uri="{BB962C8B-B14F-4D97-AF65-F5344CB8AC3E}">
        <p14:creationId xmlns:p14="http://schemas.microsoft.com/office/powerpoint/2010/main" val="131759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-governance occurs through different systems, each of which have their own actors, institutional structures, and incentives:</a:t>
            </a:r>
          </a:p>
          <a:p>
            <a:pPr marL="228600" indent="-228600">
              <a:buAutoNum type="arabicPeriod"/>
            </a:pPr>
            <a:r>
              <a:rPr lang="en-US" dirty="0"/>
              <a:t>Political governance- </a:t>
            </a:r>
            <a:r>
              <a:rPr lang="en-CA" sz="1200" kern="1200" dirty="0">
                <a:solidFill>
                  <a:schemeClr val="tx1"/>
                </a:solidFill>
                <a:effectLst/>
                <a:latin typeface="+mn-lt"/>
                <a:ea typeface="+mn-ea"/>
                <a:cs typeface="+mn-cs"/>
              </a:rPr>
              <a:t>undertaken by politicians and transmitted through political institutions, including legislatures and other elected offices</a:t>
            </a:r>
          </a:p>
          <a:p>
            <a:pPr marL="228600" indent="-228600">
              <a:buAutoNum type="arabicPeriod"/>
            </a:pPr>
            <a:r>
              <a:rPr lang="en-CA" sz="1200" kern="1200" dirty="0">
                <a:solidFill>
                  <a:schemeClr val="tx1"/>
                </a:solidFill>
                <a:effectLst/>
                <a:latin typeface="+mn-lt"/>
                <a:ea typeface="+mn-ea"/>
                <a:cs typeface="+mn-cs"/>
              </a:rPr>
              <a:t>Technocratic governance- undertaken by bureaucrats and transmitted through government departments and other state bodies</a:t>
            </a:r>
          </a:p>
          <a:p>
            <a:pPr marL="228600" indent="-228600">
              <a:buAutoNum type="arabicPeriod"/>
            </a:pPr>
            <a:r>
              <a:rPr lang="en-CA" sz="1200" kern="1200" dirty="0">
                <a:solidFill>
                  <a:schemeClr val="tx1"/>
                </a:solidFill>
                <a:effectLst/>
                <a:latin typeface="+mn-lt"/>
                <a:ea typeface="+mn-ea"/>
                <a:cs typeface="+mn-cs"/>
              </a:rPr>
              <a:t>Legal governance- undertaken by police officers, attorneys, and judges and transmitted through police departments, public and private legal offices, and courts</a:t>
            </a: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-different systems of governance often clash e.g. political governance and technocratic governance due the existence of electoral incentives</a:t>
            </a:r>
          </a:p>
          <a:p>
            <a:pPr marL="0" indent="0">
              <a:buNone/>
            </a:pPr>
            <a:r>
              <a:rPr lang="en-US" sz="1200" kern="1200" dirty="0">
                <a:solidFill>
                  <a:schemeClr val="tx1"/>
                </a:solidFill>
                <a:effectLst/>
                <a:latin typeface="+mn-lt"/>
                <a:ea typeface="+mn-ea"/>
                <a:cs typeface="+mn-cs"/>
              </a:rPr>
              <a:t>-institutional design can have a profound impact on governance by empowering certain actors over others, creating incentives, internalizing certain logics</a:t>
            </a:r>
          </a:p>
        </p:txBody>
      </p:sp>
      <p:sp>
        <p:nvSpPr>
          <p:cNvPr id="4" name="Slide Number Placeholder 3"/>
          <p:cNvSpPr>
            <a:spLocks noGrp="1"/>
          </p:cNvSpPr>
          <p:nvPr>
            <p:ph type="sldNum" sz="quarter" idx="5"/>
          </p:nvPr>
        </p:nvSpPr>
        <p:spPr/>
        <p:txBody>
          <a:bodyPr/>
          <a:lstStyle/>
          <a:p>
            <a:fld id="{E40D02C1-C963-2D46-9C3F-A692FFD7E794}" type="slidenum">
              <a:rPr lang="en-US" smtClean="0"/>
              <a:t>7</a:t>
            </a:fld>
            <a:endParaRPr lang="en-US"/>
          </a:p>
        </p:txBody>
      </p:sp>
    </p:spTree>
    <p:extLst>
      <p:ext uri="{BB962C8B-B14F-4D97-AF65-F5344CB8AC3E}">
        <p14:creationId xmlns:p14="http://schemas.microsoft.com/office/powerpoint/2010/main" val="3366793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of governance take place both within and outside of official institutional structures</a:t>
            </a:r>
          </a:p>
          <a:p>
            <a:r>
              <a:rPr lang="en-US" dirty="0"/>
              <a:t>-it is therefore important to differentiate between formal and informal modes of governance</a:t>
            </a:r>
          </a:p>
          <a:p>
            <a:r>
              <a:rPr lang="en-US" dirty="0"/>
              <a:t>-formal governance occurs within institutional structures; informal governance occurs outside of institutional structures</a:t>
            </a:r>
          </a:p>
        </p:txBody>
      </p:sp>
      <p:sp>
        <p:nvSpPr>
          <p:cNvPr id="4" name="Slide Number Placeholder 3"/>
          <p:cNvSpPr>
            <a:spLocks noGrp="1"/>
          </p:cNvSpPr>
          <p:nvPr>
            <p:ph type="sldNum" sz="quarter" idx="5"/>
          </p:nvPr>
        </p:nvSpPr>
        <p:spPr/>
        <p:txBody>
          <a:bodyPr/>
          <a:lstStyle/>
          <a:p>
            <a:fld id="{E40D02C1-C963-2D46-9C3F-A692FFD7E794}" type="slidenum">
              <a:rPr lang="en-US" smtClean="0"/>
              <a:t>8</a:t>
            </a:fld>
            <a:endParaRPr lang="en-US"/>
          </a:p>
        </p:txBody>
      </p:sp>
    </p:spTree>
    <p:extLst>
      <p:ext uri="{BB962C8B-B14F-4D97-AF65-F5344CB8AC3E}">
        <p14:creationId xmlns:p14="http://schemas.microsoft.com/office/powerpoint/2010/main" val="420318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forms that the governance of informality ultimately take can be classified in a number of ways</a:t>
            </a:r>
          </a:p>
          <a:p>
            <a:r>
              <a:rPr lang="en-US" dirty="0"/>
              <a:t>-I have decided to adopt a consequentialist framework (i.e. one that evaluates outcomes) that focuses on two variables: whether policy/legislation targets informality and the impact that it ultimately has</a:t>
            </a:r>
          </a:p>
          <a:p>
            <a:r>
              <a:rPr lang="en-US" dirty="0"/>
              <a:t>-these make it possible to distinguish between six forms of governance: direct (target, desired effects), indirect (don’t target, desired effects), failed (target, no effects), absent (don’t target, no effects), counterproductive (target, undesired effects), and accidental (don’t target, undesired effects) </a:t>
            </a:r>
          </a:p>
        </p:txBody>
      </p:sp>
      <p:sp>
        <p:nvSpPr>
          <p:cNvPr id="4" name="Slide Number Placeholder 3"/>
          <p:cNvSpPr>
            <a:spLocks noGrp="1"/>
          </p:cNvSpPr>
          <p:nvPr>
            <p:ph type="sldNum" sz="quarter" idx="5"/>
          </p:nvPr>
        </p:nvSpPr>
        <p:spPr/>
        <p:txBody>
          <a:bodyPr/>
          <a:lstStyle/>
          <a:p>
            <a:fld id="{E40D02C1-C963-2D46-9C3F-A692FFD7E794}" type="slidenum">
              <a:rPr lang="en-US" smtClean="0"/>
              <a:t>9</a:t>
            </a:fld>
            <a:endParaRPr lang="en-US"/>
          </a:p>
        </p:txBody>
      </p:sp>
    </p:spTree>
    <p:extLst>
      <p:ext uri="{BB962C8B-B14F-4D97-AF65-F5344CB8AC3E}">
        <p14:creationId xmlns:p14="http://schemas.microsoft.com/office/powerpoint/2010/main" val="247027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forms of governance are neither fixed nor discreet, but overlap and can change over time</a:t>
            </a:r>
          </a:p>
          <a:p>
            <a:r>
              <a:rPr lang="en-US" dirty="0"/>
              <a:t>-it is possible to plot them on a matrix, which we will return to later</a:t>
            </a:r>
          </a:p>
        </p:txBody>
      </p:sp>
      <p:sp>
        <p:nvSpPr>
          <p:cNvPr id="4" name="Slide Number Placeholder 3"/>
          <p:cNvSpPr>
            <a:spLocks noGrp="1"/>
          </p:cNvSpPr>
          <p:nvPr>
            <p:ph type="sldNum" sz="quarter" idx="5"/>
          </p:nvPr>
        </p:nvSpPr>
        <p:spPr/>
        <p:txBody>
          <a:bodyPr/>
          <a:lstStyle/>
          <a:p>
            <a:fld id="{E40D02C1-C963-2D46-9C3F-A692FFD7E794}" type="slidenum">
              <a:rPr lang="en-US" smtClean="0"/>
              <a:t>10</a:t>
            </a:fld>
            <a:endParaRPr lang="en-US"/>
          </a:p>
        </p:txBody>
      </p:sp>
    </p:spTree>
    <p:extLst>
      <p:ext uri="{BB962C8B-B14F-4D97-AF65-F5344CB8AC3E}">
        <p14:creationId xmlns:p14="http://schemas.microsoft.com/office/powerpoint/2010/main" val="68473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ECEF-A767-C141-8299-156EA99B84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DF5DD-10FA-4941-9035-B6FB6D247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4E7E-EDAE-6944-9D9A-A25D63D66E6E}"/>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5" name="Footer Placeholder 4">
            <a:extLst>
              <a:ext uri="{FF2B5EF4-FFF2-40B4-BE49-F238E27FC236}">
                <a16:creationId xmlns:a16="http://schemas.microsoft.com/office/drawing/2014/main" id="{628A9FC8-2F3B-3E47-9E2F-86EC90151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F9781-7B6C-8145-A43C-CE8A1012F6EF}"/>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19038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1E79-5092-2B44-B0CE-F763F9F92F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25BE34-B3AF-C14E-910F-FBB33B8795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C3B54-29D7-F844-8947-36AF52BAAFFC}"/>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5" name="Footer Placeholder 4">
            <a:extLst>
              <a:ext uri="{FF2B5EF4-FFF2-40B4-BE49-F238E27FC236}">
                <a16:creationId xmlns:a16="http://schemas.microsoft.com/office/drawing/2014/main" id="{282F6295-F30B-E54F-883E-5112FCB49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DB3E2-E65D-4D49-A451-F184D5305DA6}"/>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290938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32A60-8E96-E94B-B188-3F155CB85B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01890B-20E0-9944-98BB-58CC7C1369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0487B-AC0A-BE46-A58A-1B18A61D497D}"/>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5" name="Footer Placeholder 4">
            <a:extLst>
              <a:ext uri="{FF2B5EF4-FFF2-40B4-BE49-F238E27FC236}">
                <a16:creationId xmlns:a16="http://schemas.microsoft.com/office/drawing/2014/main" id="{36398B11-F36A-1842-A0D0-37C5BE21D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BED35-E2F6-344B-9119-FD61168DDDEF}"/>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150921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CE4F-4E4A-CA46-858E-2701A5590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3AD03-E0F6-FC40-9562-59C267B8F0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7017B-3989-4E46-9CEA-CDA06BAC164F}"/>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5" name="Footer Placeholder 4">
            <a:extLst>
              <a:ext uri="{FF2B5EF4-FFF2-40B4-BE49-F238E27FC236}">
                <a16:creationId xmlns:a16="http://schemas.microsoft.com/office/drawing/2014/main" id="{49BE345F-4DFA-1A40-9D95-CFC1ED5DE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365DF-2759-F046-97F5-24230A774E29}"/>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98864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B46C-45AB-B847-B381-4BBEAF4EE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8E1D0B-F054-8144-A491-D045EC0D4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887BEB-BF89-B742-98FB-A57FCE122D6B}"/>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5" name="Footer Placeholder 4">
            <a:extLst>
              <a:ext uri="{FF2B5EF4-FFF2-40B4-BE49-F238E27FC236}">
                <a16:creationId xmlns:a16="http://schemas.microsoft.com/office/drawing/2014/main" id="{31B918F6-1DF6-F845-BBB7-D1815876E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88110-A464-F646-97AE-BE9CB629426D}"/>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76072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ACCB-67BB-B148-A9D7-91F6A3E77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CC2B1-2FC5-8840-BB6E-632500CB09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61302-7748-3C45-9D48-1A2464684E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AE720-E3AD-BE46-9CEA-09E16F15F998}"/>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6" name="Footer Placeholder 5">
            <a:extLst>
              <a:ext uri="{FF2B5EF4-FFF2-40B4-BE49-F238E27FC236}">
                <a16:creationId xmlns:a16="http://schemas.microsoft.com/office/drawing/2014/main" id="{2773A205-4A6A-3B45-AB88-850C6A2F5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A7071-D058-934A-A485-45AF14F944D7}"/>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362983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E05E-654C-ED41-86F3-E2B2DE042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81B-A462-1341-95CE-03CF98A50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7C4734-4970-4346-861D-3DB9839612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C14C22-41DF-1F47-9CFF-AABBE7152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1A6285-E1F0-DB47-9E5C-D98FD5E305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2CE635-5324-604F-86F7-FE07EA7AD209}"/>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8" name="Footer Placeholder 7">
            <a:extLst>
              <a:ext uri="{FF2B5EF4-FFF2-40B4-BE49-F238E27FC236}">
                <a16:creationId xmlns:a16="http://schemas.microsoft.com/office/drawing/2014/main" id="{6329CBFD-7380-C34F-8041-9BBBA6C6E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B32624-8B83-F646-B5C4-DA3528A2B025}"/>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139086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6C2E-9ED9-154E-BAFD-A90DD301BD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56F389-32FF-5242-BE41-E2CD224835C3}"/>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4" name="Footer Placeholder 3">
            <a:extLst>
              <a:ext uri="{FF2B5EF4-FFF2-40B4-BE49-F238E27FC236}">
                <a16:creationId xmlns:a16="http://schemas.microsoft.com/office/drawing/2014/main" id="{41C38894-10B8-9746-9C60-307E61F70B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A3ECF-AE13-6D45-8633-E6F0D16B0F23}"/>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408134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A4935-7F7E-9949-9923-5D8A11C5E1CD}"/>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3" name="Footer Placeholder 2">
            <a:extLst>
              <a:ext uri="{FF2B5EF4-FFF2-40B4-BE49-F238E27FC236}">
                <a16:creationId xmlns:a16="http://schemas.microsoft.com/office/drawing/2014/main" id="{1EC65A36-851D-544E-AC3C-4BFD9BD93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CCBD70-4BBB-4349-A522-53D4191A8A0A}"/>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233653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CAD7-0B00-C548-B88B-1931FE52B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6E6051-4DB0-0942-A86C-3202421DD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0B44C-B185-6F4C-9D25-248A8C30E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4BDF3F-8511-5547-B233-82E4597213C8}"/>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6" name="Footer Placeholder 5">
            <a:extLst>
              <a:ext uri="{FF2B5EF4-FFF2-40B4-BE49-F238E27FC236}">
                <a16:creationId xmlns:a16="http://schemas.microsoft.com/office/drawing/2014/main" id="{53D8EC33-C226-4A4E-AE5D-F475C02D0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D8646-3602-1646-BC0C-0E7FFB8D9F62}"/>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276950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0AE7-EC3D-DC4D-87C6-D3B393B56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FC2A5-0DBD-4C49-B0B2-AFE6AA323D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FE5FB-4C30-B140-B840-036638A51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49AC50-AE8B-4B4A-9ACC-6331122A818A}"/>
              </a:ext>
            </a:extLst>
          </p:cNvPr>
          <p:cNvSpPr>
            <a:spLocks noGrp="1"/>
          </p:cNvSpPr>
          <p:nvPr>
            <p:ph type="dt" sz="half" idx="10"/>
          </p:nvPr>
        </p:nvSpPr>
        <p:spPr/>
        <p:txBody>
          <a:bodyPr/>
          <a:lstStyle/>
          <a:p>
            <a:fld id="{CAC4DDA9-6ED2-5F46-9C54-BAC7197413B5}" type="datetimeFigureOut">
              <a:rPr lang="en-US" smtClean="0"/>
              <a:t>7/31/2019</a:t>
            </a:fld>
            <a:endParaRPr lang="en-US"/>
          </a:p>
        </p:txBody>
      </p:sp>
      <p:sp>
        <p:nvSpPr>
          <p:cNvPr id="6" name="Footer Placeholder 5">
            <a:extLst>
              <a:ext uri="{FF2B5EF4-FFF2-40B4-BE49-F238E27FC236}">
                <a16:creationId xmlns:a16="http://schemas.microsoft.com/office/drawing/2014/main" id="{A80CAFF1-0E88-EE42-A289-B69D17745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AE7C1-F3FD-BF4C-BB87-7F1182A9D5DC}"/>
              </a:ext>
            </a:extLst>
          </p:cNvPr>
          <p:cNvSpPr>
            <a:spLocks noGrp="1"/>
          </p:cNvSpPr>
          <p:nvPr>
            <p:ph type="sldNum" sz="quarter" idx="12"/>
          </p:nvPr>
        </p:nvSpPr>
        <p:spPr/>
        <p:txBody>
          <a:bodyPr/>
          <a:lstStyle/>
          <a:p>
            <a:fld id="{5EF210AA-F7EC-274C-AE6F-E2AA1E211CA7}" type="slidenum">
              <a:rPr lang="en-US" smtClean="0"/>
              <a:t>‹#›</a:t>
            </a:fld>
            <a:endParaRPr lang="en-US"/>
          </a:p>
        </p:txBody>
      </p:sp>
    </p:spTree>
    <p:extLst>
      <p:ext uri="{BB962C8B-B14F-4D97-AF65-F5344CB8AC3E}">
        <p14:creationId xmlns:p14="http://schemas.microsoft.com/office/powerpoint/2010/main" val="24531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706DE-07B5-EA47-B94F-1EB610124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FB1112-908D-DD4D-8856-BC2371D58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65357-3DF8-C440-B378-CC0D43F9B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4DDA9-6ED2-5F46-9C54-BAC7197413B5}" type="datetimeFigureOut">
              <a:rPr lang="en-US" smtClean="0"/>
              <a:t>7/31/2019</a:t>
            </a:fld>
            <a:endParaRPr lang="en-US"/>
          </a:p>
        </p:txBody>
      </p:sp>
      <p:sp>
        <p:nvSpPr>
          <p:cNvPr id="5" name="Footer Placeholder 4">
            <a:extLst>
              <a:ext uri="{FF2B5EF4-FFF2-40B4-BE49-F238E27FC236}">
                <a16:creationId xmlns:a16="http://schemas.microsoft.com/office/drawing/2014/main" id="{B08B59AD-B537-EE4B-85B5-C89471E2B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BCDA5-107C-B44D-AB80-164FE1E63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210AA-F7EC-274C-AE6F-E2AA1E211CA7}" type="slidenum">
              <a:rPr lang="en-US" smtClean="0"/>
              <a:t>‹#›</a:t>
            </a:fld>
            <a:endParaRPr lang="en-US"/>
          </a:p>
        </p:txBody>
      </p:sp>
    </p:spTree>
    <p:extLst>
      <p:ext uri="{BB962C8B-B14F-4D97-AF65-F5344CB8AC3E}">
        <p14:creationId xmlns:p14="http://schemas.microsoft.com/office/powerpoint/2010/main" val="133336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hungrycities.net/" TargetMode="External"/><Relationship Id="rId4" Type="http://schemas.openxmlformats.org/officeDocument/2006/relationships/hyperlink" Target="http://www.africancentreforcitie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4474"/>
            <a:ext cx="12192000" cy="4899073"/>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latin typeface="Arial" charset="0"/>
              <a:ea typeface="Arial" charset="0"/>
              <a:cs typeface="Arial" charset="0"/>
            </a:endParaRPr>
          </a:p>
        </p:txBody>
      </p:sp>
      <p:sp>
        <p:nvSpPr>
          <p:cNvPr id="4" name="object 2"/>
          <p:cNvSpPr txBox="1">
            <a:spLocks/>
          </p:cNvSpPr>
          <p:nvPr/>
        </p:nvSpPr>
        <p:spPr>
          <a:xfrm>
            <a:off x="2609044" y="3505535"/>
            <a:ext cx="7198995" cy="307777"/>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tabLst>
                <a:tab pos="1443355" algn="l"/>
                <a:tab pos="2670175" algn="l"/>
                <a:tab pos="3536315" algn="l"/>
                <a:tab pos="5764530" algn="l"/>
              </a:tabLst>
            </a:pPr>
            <a:r>
              <a:rPr lang="en-ZA" sz="2000" dirty="0">
                <a:solidFill>
                  <a:schemeClr val="bg1"/>
                </a:solidFill>
                <a:latin typeface="Arial" charset="0"/>
                <a:ea typeface="Arial" charset="0"/>
                <a:cs typeface="Arial" charset="0"/>
              </a:rPr>
              <a:t>AFRICAN CENTRE FOR CITIES</a:t>
            </a:r>
          </a:p>
        </p:txBody>
      </p:sp>
      <p:cxnSp>
        <p:nvCxnSpPr>
          <p:cNvPr id="12" name="Straight Connector 11"/>
          <p:cNvCxnSpPr/>
          <p:nvPr/>
        </p:nvCxnSpPr>
        <p:spPr>
          <a:xfrm>
            <a:off x="2489982" y="3270842"/>
            <a:ext cx="0" cy="7280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2480" y="3131319"/>
            <a:ext cx="1137216" cy="1137216"/>
          </a:xfrm>
          <a:prstGeom prst="rect">
            <a:avLst/>
          </a:prstGeom>
        </p:spPr>
      </p:pic>
      <p:sp>
        <p:nvSpPr>
          <p:cNvPr id="2" name="Rectangle 1">
            <a:extLst>
              <a:ext uri="{FF2B5EF4-FFF2-40B4-BE49-F238E27FC236}">
                <a16:creationId xmlns:a16="http://schemas.microsoft.com/office/drawing/2014/main" id="{3EB88382-8EA3-4745-A33A-3329E8B1C4BC}"/>
              </a:ext>
            </a:extLst>
          </p:cNvPr>
          <p:cNvSpPr/>
          <p:nvPr/>
        </p:nvSpPr>
        <p:spPr>
          <a:xfrm>
            <a:off x="3333411" y="1124264"/>
            <a:ext cx="5750292" cy="1508105"/>
          </a:xfrm>
          <a:prstGeom prst="rect">
            <a:avLst/>
          </a:prstGeom>
        </p:spPr>
        <p:txBody>
          <a:bodyPr wrap="none">
            <a:spAutoFit/>
          </a:bodyPr>
          <a:lstStyle/>
          <a:p>
            <a:pPr algn="ctr"/>
            <a:r>
              <a:rPr lang="en-ZA" sz="3600" dirty="0">
                <a:solidFill>
                  <a:schemeClr val="bg1"/>
                </a:solidFill>
                <a:latin typeface="Century Gothic" panose="020B0502020202020204" pitchFamily="34" charset="0"/>
              </a:rPr>
              <a:t>Governing Cape Town’s </a:t>
            </a:r>
          </a:p>
          <a:p>
            <a:pPr algn="ctr"/>
            <a:r>
              <a:rPr lang="en-ZA" sz="3600" dirty="0">
                <a:solidFill>
                  <a:schemeClr val="bg1"/>
                </a:solidFill>
                <a:latin typeface="Century Gothic" panose="020B0502020202020204" pitchFamily="34" charset="0"/>
              </a:rPr>
              <a:t>Informal Economy</a:t>
            </a:r>
          </a:p>
          <a:p>
            <a:pPr algn="ctr"/>
            <a:endParaRPr lang="en-ZA" sz="20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EDE60DDC-C5C0-7E49-A7E3-12EB34B19BB4}"/>
              </a:ext>
            </a:extLst>
          </p:cNvPr>
          <p:cNvSpPr/>
          <p:nvPr/>
        </p:nvSpPr>
        <p:spPr>
          <a:xfrm>
            <a:off x="3326296" y="5051870"/>
            <a:ext cx="8310543" cy="1308050"/>
          </a:xfrm>
          <a:prstGeom prst="rect">
            <a:avLst/>
          </a:prstGeom>
        </p:spPr>
        <p:txBody>
          <a:bodyPr wrap="square">
            <a:spAutoFit/>
          </a:bodyPr>
          <a:lstStyle/>
          <a:p>
            <a:pPr algn="r"/>
            <a:r>
              <a:rPr lang="en-ZA" dirty="0">
                <a:latin typeface="Century Gothic" panose="020B0502020202020204" pitchFamily="34" charset="0"/>
              </a:rPr>
              <a:t>Graeme Young</a:t>
            </a:r>
          </a:p>
          <a:p>
            <a:pPr algn="r"/>
            <a:r>
              <a:rPr lang="en-US" b="1" dirty="0">
                <a:latin typeface="Century Gothic" panose="020B0502020202020204" pitchFamily="34" charset="0"/>
              </a:rPr>
              <a:t>African Centre for Cities</a:t>
            </a:r>
          </a:p>
          <a:p>
            <a:pPr algn="r"/>
            <a:r>
              <a:rPr lang="en-US" b="1" dirty="0">
                <a:latin typeface="Century Gothic" panose="020B0502020202020204" pitchFamily="34" charset="0"/>
              </a:rPr>
              <a:t>University of Cape Town</a:t>
            </a:r>
          </a:p>
          <a:p>
            <a:pPr algn="r"/>
            <a:endParaRPr lang="en-GB" sz="700" b="1" dirty="0">
              <a:latin typeface="Century Gothic" panose="020B0502020202020204" pitchFamily="34" charset="0"/>
            </a:endParaRPr>
          </a:p>
          <a:p>
            <a:pPr algn="r"/>
            <a:r>
              <a:rPr lang="en-GB" dirty="0">
                <a:latin typeface="Century Gothic" panose="020B0502020202020204" pitchFamily="34" charset="0"/>
              </a:rPr>
              <a:t>July 26, 2019</a:t>
            </a:r>
            <a:endParaRPr lang="en-ZA" dirty="0">
              <a:latin typeface="Century Gothic" panose="020B0502020202020204" pitchFamily="34" charset="0"/>
            </a:endParaRPr>
          </a:p>
        </p:txBody>
      </p:sp>
    </p:spTree>
    <p:extLst>
      <p:ext uri="{BB962C8B-B14F-4D97-AF65-F5344CB8AC3E}">
        <p14:creationId xmlns:p14="http://schemas.microsoft.com/office/powerpoint/2010/main" val="43128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6" name="TextBox 5">
            <a:extLst>
              <a:ext uri="{FF2B5EF4-FFF2-40B4-BE49-F238E27FC236}">
                <a16:creationId xmlns:a16="http://schemas.microsoft.com/office/drawing/2014/main" id="{A8DFA3B9-485C-894F-B806-B008FD081AAC}"/>
              </a:ext>
            </a:extLst>
          </p:cNvPr>
          <p:cNvSpPr txBox="1"/>
          <p:nvPr/>
        </p:nvSpPr>
        <p:spPr>
          <a:xfrm>
            <a:off x="8802117" y="2539899"/>
            <a:ext cx="2926827" cy="830997"/>
          </a:xfrm>
          <a:prstGeom prst="rect">
            <a:avLst/>
          </a:prstGeom>
          <a:noFill/>
        </p:spPr>
        <p:txBody>
          <a:bodyPr wrap="none" rtlCol="0">
            <a:spAutoFit/>
          </a:bodyPr>
          <a:lstStyle/>
          <a:p>
            <a:pPr algn="ctr"/>
            <a:r>
              <a:rPr lang="en-GB" sz="2400" dirty="0">
                <a:solidFill>
                  <a:schemeClr val="bg1"/>
                </a:solidFill>
              </a:rPr>
              <a:t>Forms of Governance </a:t>
            </a:r>
          </a:p>
          <a:p>
            <a:pPr algn="ctr"/>
            <a:r>
              <a:rPr lang="en-GB" sz="2400" dirty="0">
                <a:solidFill>
                  <a:schemeClr val="bg1"/>
                </a:solidFill>
              </a:rPr>
              <a:t>Matrix</a:t>
            </a:r>
          </a:p>
        </p:txBody>
      </p:sp>
      <p:sp>
        <p:nvSpPr>
          <p:cNvPr id="7" name="Content Placeholder 6">
            <a:extLst>
              <a:ext uri="{FF2B5EF4-FFF2-40B4-BE49-F238E27FC236}">
                <a16:creationId xmlns:a16="http://schemas.microsoft.com/office/drawing/2014/main" id="{7D886BD9-233B-4B96-A70A-7BD72D8D30EE}"/>
              </a:ext>
            </a:extLst>
          </p:cNvPr>
          <p:cNvSpPr>
            <a:spLocks noGrp="1"/>
          </p:cNvSpPr>
          <p:nvPr>
            <p:ph idx="1"/>
          </p:nvPr>
        </p:nvSpPr>
        <p:spPr>
          <a:xfrm>
            <a:off x="965483" y="1521225"/>
            <a:ext cx="6401968" cy="3991294"/>
          </a:xfrm>
        </p:spPr>
        <p:txBody>
          <a:bodyPr>
            <a:normAutofit/>
          </a:bodyPr>
          <a:lstStyle/>
          <a:p>
            <a:pPr marL="0" lvl="0" indent="457200" eaLnBrk="0" fontAlgn="base" hangingPunct="0">
              <a:lnSpc>
                <a:spcPct val="100000"/>
              </a:lnSpc>
              <a:spcBef>
                <a:spcPct val="0"/>
              </a:spcBef>
              <a:spcAft>
                <a:spcPct val="0"/>
              </a:spcAft>
              <a:buNone/>
            </a:pPr>
            <a:r>
              <a:rPr lang="en-CA" altLang="en-US" sz="1100" dirty="0" bmk="_Hlk11836705">
                <a:latin typeface="Times New Roman" panose="02020603050405020304" pitchFamily="18" charset="0"/>
                <a:ea typeface="Calibri" panose="020F0502020204030204" pitchFamily="34" charset="0"/>
                <a:cs typeface="Times New Roman" panose="02020603050405020304" pitchFamily="18" charset="0"/>
              </a:rPr>
              <a:t>		</a:t>
            </a:r>
            <a:endParaRPr lang="en-CA" altLang="en-US" sz="1100" dirty="0" bmk="_Hlk11836705"/>
          </a:p>
          <a:p>
            <a:pPr marL="0" lvl="0" indent="457200" eaLnBrk="0" fontAlgn="base" hangingPunct="0">
              <a:lnSpc>
                <a:spcPct val="100000"/>
              </a:lnSpc>
              <a:spcBef>
                <a:spcPct val="0"/>
              </a:spcBef>
              <a:spcAft>
                <a:spcPct val="0"/>
              </a:spcAft>
              <a:buNone/>
            </a:pPr>
            <a:r>
              <a:rPr lang="en-CA" altLang="en-US" sz="1100" dirty="0" bmk="_Hlk11836705">
                <a:latin typeface="Times New Roman" panose="02020603050405020304" pitchFamily="18" charset="0"/>
                <a:ea typeface="Calibri" panose="020F0502020204030204" pitchFamily="34" charset="0"/>
                <a:cs typeface="Times New Roman" panose="02020603050405020304" pitchFamily="18" charset="0"/>
              </a:rPr>
              <a:t>     </a:t>
            </a:r>
            <a:r>
              <a:rPr lang="en-CA" altLang="en-US" sz="1800" dirty="0" bmk="_Hlk11836705">
                <a:ea typeface="Calibri" panose="020F0502020204030204" pitchFamily="34" charset="0"/>
                <a:cs typeface="Times New Roman" panose="02020603050405020304" pitchFamily="18" charset="0"/>
              </a:rPr>
              <a:t>Counterproductive             Failed	                       Direct</a:t>
            </a:r>
          </a:p>
          <a:p>
            <a:pPr marL="0" lvl="0" indent="457200" eaLnBrk="0" fontAlgn="base" hangingPunct="0">
              <a:lnSpc>
                <a:spcPct val="100000"/>
              </a:lnSpc>
              <a:spcBef>
                <a:spcPct val="0"/>
              </a:spcBef>
              <a:spcAft>
                <a:spcPct val="0"/>
              </a:spcAft>
              <a:buNone/>
            </a:pPr>
            <a:r>
              <a:rPr lang="en-CA" altLang="en-US" sz="1800" dirty="0" bmk="_Hlk11836705">
                <a:ea typeface="Calibri" panose="020F0502020204030204" pitchFamily="34" charset="0"/>
                <a:cs typeface="Times New Roman" panose="02020603050405020304" pitchFamily="18" charset="0"/>
              </a:rPr>
              <a:t>         Governance               </a:t>
            </a:r>
            <a:r>
              <a:rPr lang="en-CA" altLang="en-US" sz="1800" dirty="0" err="1" bmk="_Hlk11836705">
                <a:ea typeface="Calibri" panose="020F0502020204030204" pitchFamily="34" charset="0"/>
                <a:cs typeface="Times New Roman" panose="02020603050405020304" pitchFamily="18" charset="0"/>
              </a:rPr>
              <a:t>Governance</a:t>
            </a:r>
            <a:r>
              <a:rPr lang="en-CA" altLang="en-US" sz="1800" dirty="0" bmk="_Hlk11836705">
                <a:ea typeface="Calibri" panose="020F0502020204030204" pitchFamily="34" charset="0"/>
                <a:cs typeface="Times New Roman" panose="02020603050405020304" pitchFamily="18" charset="0"/>
              </a:rPr>
              <a:t>            </a:t>
            </a:r>
            <a:r>
              <a:rPr lang="en-CA" altLang="en-US" sz="1800" dirty="0" err="1" bmk="_Hlk11836705">
                <a:ea typeface="Calibri" panose="020F0502020204030204" pitchFamily="34" charset="0"/>
                <a:cs typeface="Times New Roman" panose="02020603050405020304" pitchFamily="18" charset="0"/>
              </a:rPr>
              <a:t>Governance</a:t>
            </a:r>
            <a:endParaRPr lang="en-CA" altLang="en-US" sz="1800" dirty="0" bmk="_Hlk11836705"/>
          </a:p>
          <a:p>
            <a:pPr marL="0" lvl="0" indent="457200" eaLnBrk="0" fontAlgn="base" hangingPunct="0">
              <a:lnSpc>
                <a:spcPct val="100000"/>
              </a:lnSpc>
              <a:spcBef>
                <a:spcPct val="0"/>
              </a:spcBef>
              <a:spcAft>
                <a:spcPct val="0"/>
              </a:spcAft>
              <a:buNone/>
            </a:pPr>
            <a:r>
              <a:rPr lang="en-CA" altLang="en-US" sz="1100" dirty="0" bmk="_Hlk11836705">
                <a:ea typeface="Calibri" panose="020F0502020204030204" pitchFamily="34" charset="0"/>
                <a:cs typeface="Times New Roman" panose="02020603050405020304" pitchFamily="18" charset="0"/>
              </a:rPr>
              <a:t>				</a:t>
            </a:r>
            <a:endParaRPr lang="en-CA" altLang="en-US" sz="1100" dirty="0" bmk="_Hlk11836705"/>
          </a:p>
          <a:p>
            <a:pPr marL="0" lvl="0" indent="457200" eaLnBrk="0" fontAlgn="base" hangingPunct="0">
              <a:lnSpc>
                <a:spcPct val="100000"/>
              </a:lnSpc>
              <a:spcBef>
                <a:spcPct val="0"/>
              </a:spcBef>
              <a:spcAft>
                <a:spcPct val="0"/>
              </a:spcAft>
              <a:buNone/>
            </a:pPr>
            <a:r>
              <a:rPr lang="en-CA" altLang="en-US" sz="1100" dirty="0" bmk="_Hlk11836705">
                <a:ea typeface="Calibri" panose="020F0502020204030204" pitchFamily="34" charset="0"/>
                <a:cs typeface="Times New Roman" panose="02020603050405020304" pitchFamily="18" charset="0"/>
              </a:rPr>
              <a:t>					</a:t>
            </a:r>
            <a:endParaRPr lang="en-CA" altLang="en-US" sz="1100" dirty="0" bmk="_Hlk11836705"/>
          </a:p>
          <a:p>
            <a:pPr marL="0" lvl="0" indent="457200" eaLnBrk="0" fontAlgn="base" hangingPunct="0">
              <a:lnSpc>
                <a:spcPct val="100000"/>
              </a:lnSpc>
              <a:spcBef>
                <a:spcPct val="0"/>
              </a:spcBef>
              <a:spcAft>
                <a:spcPct val="0"/>
              </a:spcAft>
              <a:buNone/>
            </a:pPr>
            <a:r>
              <a:rPr lang="en-CA" altLang="en-US" sz="1100" dirty="0" bmk="_Hlk11836705">
                <a:ea typeface="Calibri" panose="020F0502020204030204" pitchFamily="34" charset="0"/>
                <a:cs typeface="Times New Roman" panose="02020603050405020304" pitchFamily="18" charset="0"/>
              </a:rPr>
              <a:t>			</a:t>
            </a:r>
            <a:endParaRPr lang="en-CA" altLang="en-US" sz="1100" dirty="0" bmk="_Hlk11836705"/>
          </a:p>
          <a:p>
            <a:pPr marL="0" lvl="0" indent="457200" eaLnBrk="0" fontAlgn="base" hangingPunct="0">
              <a:lnSpc>
                <a:spcPct val="100000"/>
              </a:lnSpc>
              <a:spcBef>
                <a:spcPct val="0"/>
              </a:spcBef>
              <a:spcAft>
                <a:spcPct val="0"/>
              </a:spcAft>
              <a:buNone/>
            </a:pPr>
            <a:r>
              <a:rPr lang="en-CA" altLang="en-US" sz="1100" dirty="0" bmk="_Hlk11836705">
                <a:ea typeface="Calibri" panose="020F0502020204030204" pitchFamily="34" charset="0"/>
                <a:cs typeface="Times New Roman" panose="02020603050405020304" pitchFamily="18" charset="0"/>
              </a:rPr>
              <a:t>      </a:t>
            </a: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r>
              <a:rPr lang="en-CA" altLang="en-US" sz="1100" dirty="0" bmk="_Hlk11836705">
                <a:ea typeface="Calibri" panose="020F0502020204030204" pitchFamily="34" charset="0"/>
                <a:cs typeface="Times New Roman" panose="02020603050405020304" pitchFamily="18" charset="0"/>
              </a:rPr>
              <a:t>      </a:t>
            </a: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r>
              <a:rPr lang="en-CA" altLang="en-US" sz="1100" dirty="0" bmk="_Hlk11836705">
                <a:ea typeface="Calibri" panose="020F0502020204030204" pitchFamily="34" charset="0"/>
                <a:cs typeface="Times New Roman" panose="02020603050405020304" pitchFamily="18" charset="0"/>
              </a:rPr>
              <a:t>              </a:t>
            </a:r>
            <a:r>
              <a:rPr lang="en-CA" altLang="en-US" sz="1800" dirty="0" bmk="_Hlk11836705">
                <a:ea typeface="Calibri" panose="020F0502020204030204" pitchFamily="34" charset="0"/>
                <a:cs typeface="Times New Roman" panose="02020603050405020304" pitchFamily="18" charset="0"/>
              </a:rPr>
              <a:t>Accidental      	     Absent                       Indirect</a:t>
            </a:r>
          </a:p>
          <a:p>
            <a:pPr marL="0" lvl="0" indent="457200" eaLnBrk="0" fontAlgn="base" hangingPunct="0">
              <a:lnSpc>
                <a:spcPct val="100000"/>
              </a:lnSpc>
              <a:spcBef>
                <a:spcPct val="0"/>
              </a:spcBef>
              <a:spcAft>
                <a:spcPct val="0"/>
              </a:spcAft>
              <a:buNone/>
            </a:pPr>
            <a:r>
              <a:rPr lang="en-CA" altLang="en-US" sz="1800" dirty="0" bmk="_Hlk11836705">
                <a:ea typeface="Calibri" panose="020F0502020204030204" pitchFamily="34" charset="0"/>
                <a:cs typeface="Times New Roman" panose="02020603050405020304" pitchFamily="18" charset="0"/>
              </a:rPr>
              <a:t>       Governance                </a:t>
            </a:r>
            <a:r>
              <a:rPr lang="en-CA" altLang="en-US" sz="1800" dirty="0" err="1" bmk="_Hlk11836705">
                <a:ea typeface="Calibri" panose="020F0502020204030204" pitchFamily="34" charset="0"/>
                <a:cs typeface="Times New Roman" panose="02020603050405020304" pitchFamily="18" charset="0"/>
              </a:rPr>
              <a:t>Governance</a:t>
            </a:r>
            <a:r>
              <a:rPr lang="en-CA" altLang="en-US" sz="1800" dirty="0" bmk="_Hlk11836705">
                <a:ea typeface="Calibri" panose="020F0502020204030204" pitchFamily="34" charset="0"/>
                <a:cs typeface="Times New Roman" panose="02020603050405020304" pitchFamily="18" charset="0"/>
              </a:rPr>
              <a:t>              </a:t>
            </a:r>
            <a:r>
              <a:rPr lang="en-CA" altLang="en-US" sz="1800" dirty="0" err="1" bmk="_Hlk11836705">
                <a:ea typeface="Calibri" panose="020F0502020204030204" pitchFamily="34" charset="0"/>
                <a:cs typeface="Times New Roman" panose="02020603050405020304" pitchFamily="18" charset="0"/>
              </a:rPr>
              <a:t>Governance</a:t>
            </a:r>
            <a:endParaRPr lang="en-CA" altLang="en-US" sz="1800" dirty="0" bmk="_Hlk11836705"/>
          </a:p>
        </p:txBody>
      </p:sp>
      <p:cxnSp>
        <p:nvCxnSpPr>
          <p:cNvPr id="9" name="Straight Arrow Connector 8">
            <a:extLst>
              <a:ext uri="{FF2B5EF4-FFF2-40B4-BE49-F238E27FC236}">
                <a16:creationId xmlns:a16="http://schemas.microsoft.com/office/drawing/2014/main" id="{EA48275B-6EEB-4953-BB8D-21DBA0DC1B73}"/>
              </a:ext>
            </a:extLst>
          </p:cNvPr>
          <p:cNvCxnSpPr>
            <a:cxnSpLocks/>
          </p:cNvCxnSpPr>
          <p:nvPr/>
        </p:nvCxnSpPr>
        <p:spPr>
          <a:xfrm>
            <a:off x="1466953" y="1071265"/>
            <a:ext cx="17780" cy="46144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2A8927C-2FA3-4D0C-A85A-871E3ABA70DF}"/>
              </a:ext>
            </a:extLst>
          </p:cNvPr>
          <p:cNvCxnSpPr>
            <a:cxnSpLocks/>
          </p:cNvCxnSpPr>
          <p:nvPr/>
        </p:nvCxnSpPr>
        <p:spPr>
          <a:xfrm>
            <a:off x="1572286" y="5655710"/>
            <a:ext cx="573420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Rectangle 4">
            <a:extLst>
              <a:ext uri="{FF2B5EF4-FFF2-40B4-BE49-F238E27FC236}">
                <a16:creationId xmlns:a16="http://schemas.microsoft.com/office/drawing/2014/main" id="{67763A73-E175-43F9-B19B-7F9F33CD2CD5}"/>
              </a:ext>
            </a:extLst>
          </p:cNvPr>
          <p:cNvSpPr>
            <a:spLocks noChangeArrowheads="1"/>
          </p:cNvSpPr>
          <p:nvPr/>
        </p:nvSpPr>
        <p:spPr bwMode="auto">
          <a:xfrm>
            <a:off x="152400" y="147935"/>
            <a:ext cx="646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en-CA" altLang="en-US" sz="1800" b="0" i="0" u="none" strike="noStrike" cap="none" normalizeH="0" baseline="0" dirty="0">
                <a:ln>
                  <a:noFill/>
                </a:ln>
                <a:solidFill>
                  <a:schemeClr val="tx1"/>
                </a:solidFill>
                <a:effectLst/>
                <a:latin typeface="Arial" panose="020B0604020202020204" pitchFamily="34" charset="0"/>
              </a:rPr>
            </a:br>
            <a:endParaRPr kumimoji="0" lang="en-CA" altLang="en-US" sz="18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684A5277-2567-4540-8A56-37560B52CB52}"/>
              </a:ext>
            </a:extLst>
          </p:cNvPr>
          <p:cNvSpPr>
            <a:spLocks noChangeArrowheads="1"/>
          </p:cNvSpPr>
          <p:nvPr/>
        </p:nvSpPr>
        <p:spPr bwMode="auto">
          <a:xfrm>
            <a:off x="1572286" y="5833071"/>
            <a:ext cx="57653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bmk="_Hlk11836705">
                <a:ln>
                  <a:noFill/>
                </a:ln>
                <a:solidFill>
                  <a:schemeClr val="tx1"/>
                </a:solidFill>
                <a:effectLst/>
                <a:ea typeface="Calibri" panose="020F0502020204030204" pitchFamily="34" charset="0"/>
                <a:cs typeface="Times New Roman" panose="02020603050405020304" pitchFamily="18" charset="0"/>
              </a:rPr>
              <a:t>Undesired Effects	         No Effects	       Desired Effects</a:t>
            </a:r>
            <a:endParaRPr kumimoji="0" lang="en-CA" altLang="en-US" b="0" i="0" u="none" strike="noStrike" cap="none" normalizeH="0" baseline="0" dirty="0">
              <a:ln>
                <a:noFill/>
              </a:ln>
              <a:solidFill>
                <a:schemeClr val="tx1"/>
              </a:solidFill>
              <a:effectLst/>
            </a:endParaRPr>
          </a:p>
        </p:txBody>
      </p:sp>
      <p:sp>
        <p:nvSpPr>
          <p:cNvPr id="14" name="Rectangle 13">
            <a:extLst>
              <a:ext uri="{FF2B5EF4-FFF2-40B4-BE49-F238E27FC236}">
                <a16:creationId xmlns:a16="http://schemas.microsoft.com/office/drawing/2014/main" id="{59CA1489-2B4F-462E-ABC5-41C490DDE541}"/>
              </a:ext>
            </a:extLst>
          </p:cNvPr>
          <p:cNvSpPr/>
          <p:nvPr/>
        </p:nvSpPr>
        <p:spPr>
          <a:xfrm>
            <a:off x="180613" y="1641254"/>
            <a:ext cx="1236236" cy="646331"/>
          </a:xfrm>
          <a:prstGeom prst="rect">
            <a:avLst/>
          </a:prstGeom>
        </p:spPr>
        <p:txBody>
          <a:bodyPr wrap="none">
            <a:spAutoFit/>
          </a:bodyPr>
          <a:lstStyle/>
          <a:p>
            <a:r>
              <a:rPr lang="en-CA" altLang="en-US" dirty="0" bmk="_Hlk11836705">
                <a:ea typeface="Calibri" panose="020F0502020204030204" pitchFamily="34" charset="0"/>
                <a:cs typeface="Times New Roman" panose="02020603050405020304" pitchFamily="18" charset="0"/>
              </a:rPr>
              <a:t>    Target </a:t>
            </a:r>
          </a:p>
          <a:p>
            <a:r>
              <a:rPr lang="en-CA" altLang="en-US" dirty="0" bmk="_Hlk11836705">
                <a:ea typeface="Calibri" panose="020F0502020204030204" pitchFamily="34" charset="0"/>
                <a:cs typeface="Times New Roman" panose="02020603050405020304" pitchFamily="18" charset="0"/>
              </a:rPr>
              <a:t>Informality</a:t>
            </a:r>
            <a:endParaRPr lang="en-CA" dirty="0"/>
          </a:p>
        </p:txBody>
      </p:sp>
      <p:sp>
        <p:nvSpPr>
          <p:cNvPr id="15" name="Rectangle 14">
            <a:extLst>
              <a:ext uri="{FF2B5EF4-FFF2-40B4-BE49-F238E27FC236}">
                <a16:creationId xmlns:a16="http://schemas.microsoft.com/office/drawing/2014/main" id="{FF9EB49B-E586-4567-B876-434E2FFC163B}"/>
              </a:ext>
            </a:extLst>
          </p:cNvPr>
          <p:cNvSpPr/>
          <p:nvPr/>
        </p:nvSpPr>
        <p:spPr>
          <a:xfrm>
            <a:off x="-267888" y="4516555"/>
            <a:ext cx="2133237" cy="646331"/>
          </a:xfrm>
          <a:prstGeom prst="rect">
            <a:avLst/>
          </a:prstGeom>
        </p:spPr>
        <p:txBody>
          <a:bodyPr wrap="square">
            <a:spAutoFit/>
          </a:bodyPr>
          <a:lstStyle/>
          <a:p>
            <a:pPr lvl="0" algn="ctr" eaLnBrk="0" fontAlgn="base" hangingPunct="0">
              <a:spcBef>
                <a:spcPct val="0"/>
              </a:spcBef>
              <a:spcAft>
                <a:spcPct val="0"/>
              </a:spcAft>
            </a:pPr>
            <a:r>
              <a:rPr lang="en-CA" altLang="en-US" dirty="0" bmk="_Hlk11836705">
                <a:ea typeface="Calibri" panose="020F0502020204030204" pitchFamily="34" charset="0"/>
                <a:cs typeface="Times New Roman" panose="02020603050405020304" pitchFamily="18" charset="0"/>
              </a:rPr>
              <a:t>Do Not Target Informality</a:t>
            </a:r>
            <a:endParaRPr lang="en-CA" dirty="0">
              <a:cs typeface="Times New Roman" panose="02020603050405020304" pitchFamily="18" charset="0"/>
            </a:endParaRPr>
          </a:p>
        </p:txBody>
      </p:sp>
    </p:spTree>
    <p:extLst>
      <p:ext uri="{BB962C8B-B14F-4D97-AF65-F5344CB8AC3E}">
        <p14:creationId xmlns:p14="http://schemas.microsoft.com/office/powerpoint/2010/main" val="416085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sp>
        <p:nvSpPr>
          <p:cNvPr id="2" name="TextBox 1"/>
          <p:cNvSpPr txBox="1"/>
          <p:nvPr/>
        </p:nvSpPr>
        <p:spPr>
          <a:xfrm>
            <a:off x="522775" y="447121"/>
            <a:ext cx="7865151" cy="954107"/>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ea typeface="Arial" charset="0"/>
                <a:cs typeface="Arial" charset="0"/>
              </a:rPr>
              <a:t>Informal Economic Governance in Cape Town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1355907"/>
            <a:ext cx="7352495" cy="4862469"/>
          </a:xfrm>
        </p:spPr>
        <p:txBody>
          <a:bodyPr>
            <a:noAutofit/>
          </a:bodyPr>
          <a:lstStyle/>
          <a:p>
            <a:pPr>
              <a:lnSpc>
                <a:spcPct val="110000"/>
              </a:lnSpc>
              <a:spcAft>
                <a:spcPts val="1200"/>
              </a:spcAft>
            </a:pPr>
            <a:endParaRPr lang="en-ZA" sz="1400" dirty="0">
              <a:latin typeface="Century Gothic" panose="020B0502020202020204" pitchFamily="34" charset="0"/>
            </a:endParaRPr>
          </a:p>
          <a:p>
            <a:pPr>
              <a:lnSpc>
                <a:spcPct val="110000"/>
              </a:lnSpc>
              <a:spcAft>
                <a:spcPts val="1200"/>
              </a:spcAft>
            </a:pPr>
            <a:r>
              <a:rPr lang="en-ZA" sz="2400" dirty="0">
                <a:latin typeface="Century Gothic" panose="020B0502020202020204" pitchFamily="34" charset="0"/>
              </a:rPr>
              <a:t>International Governance </a:t>
            </a:r>
          </a:p>
          <a:p>
            <a:pPr lvl="1">
              <a:lnSpc>
                <a:spcPct val="110000"/>
              </a:lnSpc>
              <a:spcAft>
                <a:spcPts val="1200"/>
              </a:spcAft>
            </a:pPr>
            <a:r>
              <a:rPr lang="en-ZA" dirty="0">
                <a:latin typeface="Century Gothic" panose="020B0502020202020204" pitchFamily="34" charset="0"/>
              </a:rPr>
              <a:t>Poorly incorporated into SDGs</a:t>
            </a:r>
          </a:p>
          <a:p>
            <a:pPr lvl="1">
              <a:lnSpc>
                <a:spcPct val="110000"/>
              </a:lnSpc>
              <a:spcAft>
                <a:spcPts val="1200"/>
              </a:spcAft>
            </a:pPr>
            <a:r>
              <a:rPr lang="en-ZA" dirty="0">
                <a:latin typeface="Century Gothic" panose="020B0502020202020204" pitchFamily="34" charset="0"/>
              </a:rPr>
              <a:t>Promote formalization, but poorly defined or inconsistent (ILO, NUA, AU Agenda 2063, World Bank)</a:t>
            </a:r>
          </a:p>
          <a:p>
            <a:pPr lvl="1">
              <a:lnSpc>
                <a:spcPct val="110000"/>
              </a:lnSpc>
              <a:spcAft>
                <a:spcPts val="1200"/>
              </a:spcAft>
            </a:pPr>
            <a:r>
              <a:rPr lang="en-ZA" dirty="0">
                <a:latin typeface="Century Gothic" panose="020B0502020202020204" pitchFamily="34" charset="0"/>
              </a:rPr>
              <a:t>Unclear status in international law (ICESCR) </a:t>
            </a:r>
          </a:p>
          <a:p>
            <a:pPr lvl="1">
              <a:lnSpc>
                <a:spcPct val="110000"/>
              </a:lnSpc>
              <a:spcAft>
                <a:spcPts val="1200"/>
              </a:spcAft>
            </a:pPr>
            <a:endParaRPr lang="en-ZA" sz="1000" dirty="0">
              <a:latin typeface="Century Gothic" panose="020B0502020202020204" pitchFamily="34" charset="0"/>
            </a:endParaRPr>
          </a:p>
          <a:p>
            <a:pPr lvl="1">
              <a:lnSpc>
                <a:spcPct val="110000"/>
              </a:lnSpc>
              <a:spcAft>
                <a:spcPts val="1200"/>
              </a:spcAft>
            </a:pPr>
            <a:endParaRPr lang="en-ZA" sz="1000" dirty="0">
              <a:latin typeface="Century Gothic" panose="020B0502020202020204" pitchFamily="34" charset="0"/>
            </a:endParaRPr>
          </a:p>
        </p:txBody>
      </p:sp>
    </p:spTree>
    <p:extLst>
      <p:ext uri="{BB962C8B-B14F-4D97-AF65-F5344CB8AC3E}">
        <p14:creationId xmlns:p14="http://schemas.microsoft.com/office/powerpoint/2010/main" val="91342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sp>
        <p:nvSpPr>
          <p:cNvPr id="2" name="TextBox 1"/>
          <p:cNvSpPr txBox="1"/>
          <p:nvPr/>
        </p:nvSpPr>
        <p:spPr>
          <a:xfrm>
            <a:off x="522775" y="447121"/>
            <a:ext cx="7865151" cy="954107"/>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ea typeface="Arial" charset="0"/>
                <a:cs typeface="Arial" charset="0"/>
              </a:rPr>
              <a:t>Informal Economic Governance in Cape Town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1355907"/>
            <a:ext cx="7352495" cy="4862469"/>
          </a:xfrm>
        </p:spPr>
        <p:txBody>
          <a:bodyPr>
            <a:noAutofit/>
          </a:bodyPr>
          <a:lstStyle/>
          <a:p>
            <a:pPr>
              <a:lnSpc>
                <a:spcPct val="110000"/>
              </a:lnSpc>
              <a:spcAft>
                <a:spcPts val="1200"/>
              </a:spcAft>
            </a:pPr>
            <a:endParaRPr lang="en-ZA" sz="1400" dirty="0">
              <a:latin typeface="Century Gothic" panose="020B0502020202020204" pitchFamily="34" charset="0"/>
            </a:endParaRPr>
          </a:p>
          <a:p>
            <a:pPr>
              <a:lnSpc>
                <a:spcPct val="110000"/>
              </a:lnSpc>
              <a:spcAft>
                <a:spcPts val="1200"/>
              </a:spcAft>
            </a:pPr>
            <a:r>
              <a:rPr lang="en-ZA" sz="2400" dirty="0">
                <a:latin typeface="Century Gothic" panose="020B0502020202020204" pitchFamily="34" charset="0"/>
              </a:rPr>
              <a:t>National Governance</a:t>
            </a:r>
          </a:p>
          <a:p>
            <a:pPr lvl="1">
              <a:lnSpc>
                <a:spcPct val="110000"/>
              </a:lnSpc>
              <a:spcAft>
                <a:spcPts val="1200"/>
              </a:spcAft>
            </a:pPr>
            <a:r>
              <a:rPr lang="en-ZA" sz="1800" dirty="0">
                <a:latin typeface="Century Gothic" panose="020B0502020202020204" pitchFamily="34" charset="0"/>
              </a:rPr>
              <a:t>Constitution provides protections for rights, outlines governance competencies</a:t>
            </a:r>
          </a:p>
          <a:p>
            <a:pPr lvl="1">
              <a:lnSpc>
                <a:spcPct val="110000"/>
              </a:lnSpc>
              <a:spcAft>
                <a:spcPts val="1200"/>
              </a:spcAft>
            </a:pPr>
            <a:r>
              <a:rPr lang="en-ZA" sz="1800" dirty="0">
                <a:latin typeface="Century Gothic" panose="020B0502020202020204" pitchFamily="34" charset="0"/>
              </a:rPr>
              <a:t>Expand protections (NDP); Support entrepreneurialism (BBBEE); Accommodation, not necessarily formalization (IUDF)</a:t>
            </a:r>
          </a:p>
          <a:p>
            <a:pPr lvl="1">
              <a:lnSpc>
                <a:spcPct val="110000"/>
              </a:lnSpc>
              <a:spcAft>
                <a:spcPts val="1200"/>
              </a:spcAft>
            </a:pPr>
            <a:r>
              <a:rPr lang="en-ZA" sz="1800" dirty="0">
                <a:latin typeface="Century Gothic" panose="020B0502020202020204" pitchFamily="34" charset="0"/>
              </a:rPr>
              <a:t>NIBUS Strategic Pillars: (1) Legal and regulatory reform; (2) Enterprise development; (3) Intergovernmental relations; (4) Partnership/stakeholder management; (5) Information management</a:t>
            </a:r>
          </a:p>
          <a:p>
            <a:pPr lvl="1">
              <a:lnSpc>
                <a:spcPct val="110000"/>
              </a:lnSpc>
              <a:spcAft>
                <a:spcPts val="1200"/>
              </a:spcAft>
            </a:pPr>
            <a:r>
              <a:rPr lang="en-ZA" sz="1800" dirty="0">
                <a:latin typeface="Century Gothic" panose="020B0502020202020204" pitchFamily="34" charset="0"/>
              </a:rPr>
              <a:t>Trade policy, FDI, fiscal and monetary policy</a:t>
            </a:r>
          </a:p>
          <a:p>
            <a:pPr lvl="1">
              <a:lnSpc>
                <a:spcPct val="110000"/>
              </a:lnSpc>
              <a:spcAft>
                <a:spcPts val="1200"/>
              </a:spcAft>
            </a:pPr>
            <a:endParaRPr lang="en-ZA" sz="1000" dirty="0">
              <a:latin typeface="Century Gothic" panose="020B0502020202020204" pitchFamily="34" charset="0"/>
            </a:endParaRPr>
          </a:p>
          <a:p>
            <a:pPr lvl="1">
              <a:lnSpc>
                <a:spcPct val="110000"/>
              </a:lnSpc>
              <a:spcAft>
                <a:spcPts val="1200"/>
              </a:spcAft>
            </a:pPr>
            <a:endParaRPr lang="en-ZA" sz="1000" dirty="0">
              <a:latin typeface="Century Gothic" panose="020B0502020202020204" pitchFamily="34" charset="0"/>
            </a:endParaRPr>
          </a:p>
        </p:txBody>
      </p:sp>
    </p:spTree>
    <p:extLst>
      <p:ext uri="{BB962C8B-B14F-4D97-AF65-F5344CB8AC3E}">
        <p14:creationId xmlns:p14="http://schemas.microsoft.com/office/powerpoint/2010/main" val="238454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1355907"/>
            <a:ext cx="7352495" cy="4862469"/>
          </a:xfrm>
        </p:spPr>
        <p:txBody>
          <a:bodyPr>
            <a:noAutofit/>
          </a:bodyPr>
          <a:lstStyle/>
          <a:p>
            <a:pPr lvl="1">
              <a:lnSpc>
                <a:spcPct val="110000"/>
              </a:lnSpc>
              <a:spcAft>
                <a:spcPts val="1200"/>
              </a:spcAft>
            </a:pPr>
            <a:endParaRPr lang="en-ZA" sz="1000" dirty="0">
              <a:latin typeface="Century Gothic" panose="020B0502020202020204" pitchFamily="34" charset="0"/>
            </a:endParaRPr>
          </a:p>
          <a:p>
            <a:pPr lvl="1">
              <a:lnSpc>
                <a:spcPct val="110000"/>
              </a:lnSpc>
              <a:spcAft>
                <a:spcPts val="1200"/>
              </a:spcAft>
            </a:pPr>
            <a:endParaRPr lang="en-ZA" sz="1000" dirty="0">
              <a:latin typeface="Century Gothic" panose="020B0502020202020204" pitchFamily="34" charset="0"/>
            </a:endParaRPr>
          </a:p>
        </p:txBody>
      </p:sp>
      <p:sp>
        <p:nvSpPr>
          <p:cNvPr id="6" name="TextBox 5">
            <a:extLst>
              <a:ext uri="{FF2B5EF4-FFF2-40B4-BE49-F238E27FC236}">
                <a16:creationId xmlns:a16="http://schemas.microsoft.com/office/drawing/2014/main" id="{A8DFA3B9-485C-894F-B806-B008FD081AAC}"/>
              </a:ext>
            </a:extLst>
          </p:cNvPr>
          <p:cNvSpPr txBox="1"/>
          <p:nvPr/>
        </p:nvSpPr>
        <p:spPr>
          <a:xfrm>
            <a:off x="8739119" y="2262900"/>
            <a:ext cx="2985562" cy="1200329"/>
          </a:xfrm>
          <a:prstGeom prst="rect">
            <a:avLst/>
          </a:prstGeom>
          <a:noFill/>
        </p:spPr>
        <p:txBody>
          <a:bodyPr wrap="none" rtlCol="0">
            <a:spAutoFit/>
          </a:bodyPr>
          <a:lstStyle/>
          <a:p>
            <a:pPr algn="ctr"/>
            <a:r>
              <a:rPr lang="en-GB" sz="2400" dirty="0">
                <a:solidFill>
                  <a:schemeClr val="bg1"/>
                </a:solidFill>
              </a:rPr>
              <a:t>Constitutional Powers </a:t>
            </a:r>
          </a:p>
          <a:p>
            <a:pPr algn="ctr"/>
            <a:r>
              <a:rPr lang="en-GB" sz="2400" dirty="0">
                <a:solidFill>
                  <a:schemeClr val="bg1"/>
                </a:solidFill>
              </a:rPr>
              <a:t>Relevant for Informal </a:t>
            </a:r>
          </a:p>
          <a:p>
            <a:pPr algn="ctr"/>
            <a:r>
              <a:rPr lang="en-GB" sz="2400" dirty="0">
                <a:solidFill>
                  <a:schemeClr val="bg1"/>
                </a:solidFill>
              </a:rPr>
              <a:t>Economic Governance</a:t>
            </a:r>
          </a:p>
        </p:txBody>
      </p:sp>
      <p:graphicFrame>
        <p:nvGraphicFramePr>
          <p:cNvPr id="3" name="Table 2">
            <a:extLst>
              <a:ext uri="{FF2B5EF4-FFF2-40B4-BE49-F238E27FC236}">
                <a16:creationId xmlns:a16="http://schemas.microsoft.com/office/drawing/2014/main" id="{2737E1E3-47B2-4FE4-943E-7910FF79F54F}"/>
              </a:ext>
            </a:extLst>
          </p:cNvPr>
          <p:cNvGraphicFramePr>
            <a:graphicFrameLocks noGrp="1"/>
          </p:cNvGraphicFramePr>
          <p:nvPr>
            <p:extLst>
              <p:ext uri="{D42A27DB-BD31-4B8C-83A1-F6EECF244321}">
                <p14:modId xmlns:p14="http://schemas.microsoft.com/office/powerpoint/2010/main" val="2578389931"/>
              </p:ext>
            </p:extLst>
          </p:nvPr>
        </p:nvGraphicFramePr>
        <p:xfrm>
          <a:off x="467319" y="240631"/>
          <a:ext cx="7407950" cy="6345713"/>
        </p:xfrm>
        <a:graphic>
          <a:graphicData uri="http://schemas.openxmlformats.org/drawingml/2006/table">
            <a:tbl>
              <a:tblPr firstRow="1" firstCol="1" bandRow="1">
                <a:tableStyleId>{5C22544A-7EE6-4342-B048-85BDC9FD1C3A}</a:tableStyleId>
              </a:tblPr>
              <a:tblGrid>
                <a:gridCol w="1851591">
                  <a:extLst>
                    <a:ext uri="{9D8B030D-6E8A-4147-A177-3AD203B41FA5}">
                      <a16:colId xmlns:a16="http://schemas.microsoft.com/office/drawing/2014/main" val="1169913012"/>
                    </a:ext>
                  </a:extLst>
                </a:gridCol>
                <a:gridCol w="5556359">
                  <a:extLst>
                    <a:ext uri="{9D8B030D-6E8A-4147-A177-3AD203B41FA5}">
                      <a16:colId xmlns:a16="http://schemas.microsoft.com/office/drawing/2014/main" val="2807294296"/>
                    </a:ext>
                  </a:extLst>
                </a:gridCol>
              </a:tblGrid>
              <a:tr h="278507">
                <a:tc>
                  <a:txBody>
                    <a:bodyPr/>
                    <a:lstStyle/>
                    <a:p>
                      <a:pPr algn="ctr">
                        <a:lnSpc>
                          <a:spcPct val="107000"/>
                        </a:lnSpc>
                        <a:spcAft>
                          <a:spcPts val="0"/>
                        </a:spcAft>
                      </a:pPr>
                      <a:r>
                        <a:rPr lang="en-CA" sz="1600" dirty="0">
                          <a:effectLst/>
                        </a:rPr>
                        <a:t>Government Level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600" dirty="0">
                          <a:effectLst/>
                        </a:rPr>
                        <a:t>Competencies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3726692910"/>
                  </a:ext>
                </a:extLst>
              </a:tr>
              <a:tr h="278507">
                <a:tc>
                  <a:txBody>
                    <a:bodyPr/>
                    <a:lstStyle/>
                    <a:p>
                      <a:pPr algn="ctr">
                        <a:lnSpc>
                          <a:spcPct val="107000"/>
                        </a:lnSpc>
                        <a:spcAft>
                          <a:spcPts val="0"/>
                        </a:spcAft>
                      </a:pPr>
                      <a:r>
                        <a:rPr lang="en-CA" sz="1600" dirty="0">
                          <a:effectLst/>
                        </a:rPr>
                        <a:t>National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600" dirty="0">
                          <a:effectLst/>
                        </a:rPr>
                        <a:t>(All residual functions)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7895869"/>
                  </a:ext>
                </a:extLst>
              </a:tr>
              <a:tr h="1152597">
                <a:tc>
                  <a:txBody>
                    <a:bodyPr/>
                    <a:lstStyle/>
                    <a:p>
                      <a:pPr algn="ctr">
                        <a:lnSpc>
                          <a:spcPct val="107000"/>
                        </a:lnSpc>
                        <a:spcAft>
                          <a:spcPts val="0"/>
                        </a:spcAft>
                      </a:pPr>
                      <a:r>
                        <a:rPr lang="en-CA" sz="1600" dirty="0">
                          <a:effectLst/>
                        </a:rPr>
                        <a:t> </a:t>
                      </a:r>
                    </a:p>
                    <a:p>
                      <a:pPr algn="ctr">
                        <a:lnSpc>
                          <a:spcPct val="107000"/>
                        </a:lnSpc>
                        <a:spcAft>
                          <a:spcPts val="0"/>
                        </a:spcAft>
                      </a:pPr>
                      <a:r>
                        <a:rPr lang="en-CA" sz="1600" dirty="0">
                          <a:effectLst/>
                        </a:rPr>
                        <a:t>National/Provincial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07000"/>
                        </a:lnSpc>
                        <a:spcAft>
                          <a:spcPts val="0"/>
                        </a:spcAft>
                      </a:pPr>
                      <a:r>
                        <a:rPr lang="en-CA" sz="1600" dirty="0">
                          <a:effectLst/>
                        </a:rPr>
                        <a:t>Agriculture; Consumer protection; Housing; Industrial promotion; Police; Public transport; Regional planning and development; Tourism; Trade; Urban and rural development; Vehicle licensing; and Welfare services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227941"/>
                  </a:ext>
                </a:extLst>
              </a:tr>
              <a:tr h="569870">
                <a:tc>
                  <a:txBody>
                    <a:bodyPr/>
                    <a:lstStyle/>
                    <a:p>
                      <a:pPr algn="ctr">
                        <a:lnSpc>
                          <a:spcPct val="107000"/>
                        </a:lnSpc>
                        <a:spcAft>
                          <a:spcPts val="0"/>
                        </a:spcAft>
                      </a:pPr>
                      <a:r>
                        <a:rPr lang="en-CA" sz="1600" dirty="0">
                          <a:effectLst/>
                        </a:rPr>
                        <a:t>Provincial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just">
                        <a:lnSpc>
                          <a:spcPct val="107000"/>
                        </a:lnSpc>
                        <a:spcAft>
                          <a:spcPts val="0"/>
                        </a:spcAft>
                      </a:pPr>
                      <a:r>
                        <a:rPr lang="en-CA" sz="1600" dirty="0">
                          <a:effectLst/>
                        </a:rPr>
                        <a:t>Abattoirs; Liquor licenses; Provincial planning; and Provincial roads and traffic</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1677182"/>
                  </a:ext>
                </a:extLst>
              </a:tr>
              <a:tr h="4066232">
                <a:tc>
                  <a:txBody>
                    <a:bodyPr/>
                    <a:lstStyle/>
                    <a:p>
                      <a:pPr algn="ctr">
                        <a:lnSpc>
                          <a:spcPct val="107000"/>
                        </a:lnSpc>
                        <a:spcAft>
                          <a:spcPts val="0"/>
                        </a:spcAft>
                      </a:pPr>
                      <a:r>
                        <a:rPr lang="en-CA" sz="1600" dirty="0">
                          <a:effectLst/>
                        </a:rPr>
                        <a:t> </a:t>
                      </a:r>
                    </a:p>
                    <a:p>
                      <a:pPr algn="ctr">
                        <a:lnSpc>
                          <a:spcPct val="107000"/>
                        </a:lnSpc>
                        <a:spcAft>
                          <a:spcPts val="0"/>
                        </a:spcAft>
                      </a:pPr>
                      <a:r>
                        <a:rPr lang="en-CA" sz="1600" dirty="0">
                          <a:effectLst/>
                        </a:rPr>
                        <a:t> </a:t>
                      </a:r>
                    </a:p>
                    <a:p>
                      <a:pPr algn="ctr">
                        <a:lnSpc>
                          <a:spcPct val="107000"/>
                        </a:lnSpc>
                        <a:spcAft>
                          <a:spcPts val="0"/>
                        </a:spcAft>
                      </a:pPr>
                      <a:r>
                        <a:rPr lang="en-CA" sz="1600" dirty="0">
                          <a:effectLst/>
                        </a:rPr>
                        <a:t> </a:t>
                      </a:r>
                    </a:p>
                    <a:p>
                      <a:pPr algn="ctr">
                        <a:lnSpc>
                          <a:spcPct val="107000"/>
                        </a:lnSpc>
                        <a:spcAft>
                          <a:spcPts val="0"/>
                        </a:spcAft>
                      </a:pPr>
                      <a:r>
                        <a:rPr lang="en-CA" sz="1600" dirty="0">
                          <a:effectLst/>
                        </a:rPr>
                        <a:t> </a:t>
                      </a:r>
                    </a:p>
                    <a:p>
                      <a:pPr algn="ctr">
                        <a:lnSpc>
                          <a:spcPct val="107000"/>
                        </a:lnSpc>
                        <a:spcAft>
                          <a:spcPts val="0"/>
                        </a:spcAft>
                      </a:pPr>
                      <a:r>
                        <a:rPr lang="en-CA" sz="1600" dirty="0">
                          <a:effectLst/>
                        </a:rPr>
                        <a:t> </a:t>
                      </a:r>
                    </a:p>
                    <a:p>
                      <a:pPr algn="ctr">
                        <a:lnSpc>
                          <a:spcPct val="107000"/>
                        </a:lnSpc>
                        <a:spcAft>
                          <a:spcPts val="0"/>
                        </a:spcAft>
                      </a:pPr>
                      <a:r>
                        <a:rPr lang="en-CA" sz="1600" dirty="0">
                          <a:effectLst/>
                        </a:rPr>
                        <a:t> </a:t>
                      </a:r>
                    </a:p>
                    <a:p>
                      <a:pPr algn="ctr">
                        <a:lnSpc>
                          <a:spcPct val="107000"/>
                        </a:lnSpc>
                        <a:spcAft>
                          <a:spcPts val="0"/>
                        </a:spcAft>
                      </a:pPr>
                      <a:r>
                        <a:rPr lang="en-CA" sz="1600" dirty="0">
                          <a:effectLst/>
                        </a:rPr>
                        <a:t>Local</a:t>
                      </a:r>
                    </a:p>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600" dirty="0">
                          <a:effectLst/>
                        </a:rPr>
                        <a:t>Under National/Provincial Legislative Competence:</a:t>
                      </a:r>
                    </a:p>
                    <a:p>
                      <a:pPr algn="just">
                        <a:lnSpc>
                          <a:spcPct val="107000"/>
                        </a:lnSpc>
                        <a:spcAft>
                          <a:spcPts val="0"/>
                        </a:spcAft>
                      </a:pPr>
                      <a:r>
                        <a:rPr lang="en-CA" sz="1600" dirty="0">
                          <a:effectLst/>
                        </a:rPr>
                        <a:t>Building regulations; Electricity and gas reticulation; Municipal planning; Municipal health services; Municipal public transport; Trading regulations; and Water and sanitation services (potable water supply systems and domestic waste-water and sewage disposal systems) </a:t>
                      </a:r>
                    </a:p>
                    <a:p>
                      <a:pPr algn="ctr">
                        <a:lnSpc>
                          <a:spcPct val="107000"/>
                        </a:lnSpc>
                        <a:spcAft>
                          <a:spcPts val="0"/>
                        </a:spcAft>
                      </a:pPr>
                      <a:endParaRPr lang="en-CA" sz="1600" dirty="0">
                        <a:effectLst/>
                      </a:endParaRPr>
                    </a:p>
                    <a:p>
                      <a:pPr algn="ctr">
                        <a:lnSpc>
                          <a:spcPct val="107000"/>
                        </a:lnSpc>
                        <a:spcAft>
                          <a:spcPts val="0"/>
                        </a:spcAft>
                      </a:pPr>
                      <a:r>
                        <a:rPr lang="en-CA" sz="1600" dirty="0">
                          <a:effectLst/>
                        </a:rPr>
                        <a:t>Under Provincial Legislative Competence:</a:t>
                      </a:r>
                    </a:p>
                    <a:p>
                      <a:pPr algn="just">
                        <a:lnSpc>
                          <a:spcPct val="107000"/>
                        </a:lnSpc>
                        <a:spcAft>
                          <a:spcPts val="0"/>
                        </a:spcAft>
                      </a:pPr>
                      <a:r>
                        <a:rPr lang="en-CA" sz="1600" dirty="0">
                          <a:effectLst/>
                        </a:rPr>
                        <a:t>Beaches and amusement facilities; Cleansing; Control of public nuisances; Control of undertakings that sell liquor to the public; Licensing and control of undertakings that sell food to the public; Local amenities; Markets; Municipal abattoirs; Municipal parks and recreation; Noise pollution; Public places; Refuse removal, refuse dumps and solid waste removal; Street trading; and Traffic and parking recreation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6593264"/>
                  </a:ext>
                </a:extLst>
              </a:tr>
            </a:tbl>
          </a:graphicData>
        </a:graphic>
      </p:graphicFrame>
    </p:spTree>
    <p:extLst>
      <p:ext uri="{BB962C8B-B14F-4D97-AF65-F5344CB8AC3E}">
        <p14:creationId xmlns:p14="http://schemas.microsoft.com/office/powerpoint/2010/main" val="122677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sp>
        <p:nvSpPr>
          <p:cNvPr id="2" name="TextBox 1"/>
          <p:cNvSpPr txBox="1"/>
          <p:nvPr/>
        </p:nvSpPr>
        <p:spPr>
          <a:xfrm>
            <a:off x="522775" y="447121"/>
            <a:ext cx="7865151" cy="954107"/>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ea typeface="Arial" charset="0"/>
                <a:cs typeface="Arial" charset="0"/>
              </a:rPr>
              <a:t>Informal Economic Governance in Cape Town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1355907"/>
            <a:ext cx="7352495" cy="4862469"/>
          </a:xfrm>
        </p:spPr>
        <p:txBody>
          <a:bodyPr>
            <a:noAutofit/>
          </a:bodyPr>
          <a:lstStyle/>
          <a:p>
            <a:pPr>
              <a:lnSpc>
                <a:spcPct val="110000"/>
              </a:lnSpc>
              <a:spcAft>
                <a:spcPts val="1200"/>
              </a:spcAft>
            </a:pPr>
            <a:endParaRPr lang="en-ZA" sz="1400" dirty="0">
              <a:latin typeface="Century Gothic" panose="020B0502020202020204" pitchFamily="34" charset="0"/>
            </a:endParaRPr>
          </a:p>
          <a:p>
            <a:pPr>
              <a:lnSpc>
                <a:spcPct val="110000"/>
              </a:lnSpc>
              <a:spcAft>
                <a:spcPts val="1200"/>
              </a:spcAft>
            </a:pPr>
            <a:r>
              <a:rPr lang="en-ZA" sz="2400" dirty="0">
                <a:latin typeface="Century Gothic" panose="020B0502020202020204" pitchFamily="34" charset="0"/>
              </a:rPr>
              <a:t>National Governance</a:t>
            </a:r>
          </a:p>
          <a:p>
            <a:pPr lvl="1">
              <a:lnSpc>
                <a:spcPct val="110000"/>
              </a:lnSpc>
              <a:spcAft>
                <a:spcPts val="1200"/>
              </a:spcAft>
            </a:pPr>
            <a:r>
              <a:rPr lang="en-ZA" sz="1800" dirty="0">
                <a:latin typeface="Century Gothic" panose="020B0502020202020204" pitchFamily="34" charset="0"/>
              </a:rPr>
              <a:t>Constitution provides protections for rights, outlines governance competencies</a:t>
            </a:r>
          </a:p>
          <a:p>
            <a:pPr lvl="1">
              <a:lnSpc>
                <a:spcPct val="110000"/>
              </a:lnSpc>
              <a:spcAft>
                <a:spcPts val="1200"/>
              </a:spcAft>
            </a:pPr>
            <a:r>
              <a:rPr lang="en-ZA" sz="1800" dirty="0">
                <a:latin typeface="Century Gothic" panose="020B0502020202020204" pitchFamily="34" charset="0"/>
              </a:rPr>
              <a:t>Expand protections (NDP); Support entrepreneurialism (BBBEE); Accommodation, not necessarily formalization (IUDF)</a:t>
            </a:r>
          </a:p>
          <a:p>
            <a:pPr lvl="1">
              <a:lnSpc>
                <a:spcPct val="110000"/>
              </a:lnSpc>
              <a:spcAft>
                <a:spcPts val="1200"/>
              </a:spcAft>
            </a:pPr>
            <a:r>
              <a:rPr lang="en-ZA" sz="1800" dirty="0">
                <a:latin typeface="Century Gothic" panose="020B0502020202020204" pitchFamily="34" charset="0"/>
              </a:rPr>
              <a:t>NIBUS Strategic Pillars: (1) Legal and regulatory reform; (2) Enterprise development; (3) Intergovernmental relations; (4) Partnership/stakeholder management; (5) Information management</a:t>
            </a:r>
          </a:p>
          <a:p>
            <a:pPr lvl="1">
              <a:lnSpc>
                <a:spcPct val="110000"/>
              </a:lnSpc>
              <a:spcAft>
                <a:spcPts val="1200"/>
              </a:spcAft>
            </a:pPr>
            <a:r>
              <a:rPr lang="en-ZA" sz="1800" dirty="0">
                <a:latin typeface="Century Gothic" panose="020B0502020202020204" pitchFamily="34" charset="0"/>
              </a:rPr>
              <a:t>Trade policy, FDI, fiscal and monetary policy</a:t>
            </a:r>
          </a:p>
          <a:p>
            <a:pPr lvl="1">
              <a:lnSpc>
                <a:spcPct val="110000"/>
              </a:lnSpc>
              <a:spcAft>
                <a:spcPts val="1200"/>
              </a:spcAft>
            </a:pPr>
            <a:endParaRPr lang="en-ZA" sz="1000" dirty="0">
              <a:latin typeface="Century Gothic" panose="020B0502020202020204" pitchFamily="34" charset="0"/>
            </a:endParaRPr>
          </a:p>
          <a:p>
            <a:pPr lvl="1">
              <a:lnSpc>
                <a:spcPct val="110000"/>
              </a:lnSpc>
              <a:spcAft>
                <a:spcPts val="1200"/>
              </a:spcAft>
            </a:pPr>
            <a:endParaRPr lang="en-ZA" sz="1000" dirty="0">
              <a:latin typeface="Century Gothic" panose="020B0502020202020204" pitchFamily="34" charset="0"/>
            </a:endParaRPr>
          </a:p>
        </p:txBody>
      </p:sp>
    </p:spTree>
    <p:extLst>
      <p:ext uri="{BB962C8B-B14F-4D97-AF65-F5344CB8AC3E}">
        <p14:creationId xmlns:p14="http://schemas.microsoft.com/office/powerpoint/2010/main" val="240048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1355907"/>
            <a:ext cx="7352495" cy="4862469"/>
          </a:xfrm>
        </p:spPr>
        <p:txBody>
          <a:bodyPr>
            <a:noAutofit/>
          </a:bodyPr>
          <a:lstStyle/>
          <a:p>
            <a:pPr>
              <a:lnSpc>
                <a:spcPct val="110000"/>
              </a:lnSpc>
              <a:spcAft>
                <a:spcPts val="1200"/>
              </a:spcAft>
            </a:pPr>
            <a:r>
              <a:rPr lang="en-ZA" sz="2400" dirty="0">
                <a:latin typeface="Century Gothic" panose="020B0502020202020204" pitchFamily="34" charset="0"/>
              </a:rPr>
              <a:t>Provincial Governance</a:t>
            </a:r>
          </a:p>
          <a:p>
            <a:pPr lvl="1">
              <a:lnSpc>
                <a:spcPct val="110000"/>
              </a:lnSpc>
              <a:spcAft>
                <a:spcPts val="1200"/>
              </a:spcAft>
            </a:pPr>
            <a:r>
              <a:rPr lang="en-ZA" dirty="0">
                <a:latin typeface="Century Gothic" panose="020B0502020202020204" pitchFamily="34" charset="0"/>
              </a:rPr>
              <a:t>Regulate municipal powers</a:t>
            </a:r>
          </a:p>
          <a:p>
            <a:pPr lvl="1">
              <a:lnSpc>
                <a:spcPct val="110000"/>
              </a:lnSpc>
              <a:spcAft>
                <a:spcPts val="1200"/>
              </a:spcAft>
            </a:pPr>
            <a:r>
              <a:rPr lang="en-ZA" dirty="0">
                <a:latin typeface="Century Gothic" panose="020B0502020202020204" pitchFamily="34" charset="0"/>
              </a:rPr>
              <a:t>Extensive authority for indirect governance</a:t>
            </a:r>
          </a:p>
          <a:p>
            <a:pPr lvl="1">
              <a:lnSpc>
                <a:spcPct val="110000"/>
              </a:lnSpc>
              <a:spcAft>
                <a:spcPts val="1200"/>
              </a:spcAft>
            </a:pPr>
            <a:endParaRPr lang="en-ZA" sz="1000" dirty="0">
              <a:latin typeface="Century Gothic" panose="020B0502020202020204" pitchFamily="34" charset="0"/>
            </a:endParaRPr>
          </a:p>
        </p:txBody>
      </p:sp>
    </p:spTree>
    <p:extLst>
      <p:ext uri="{BB962C8B-B14F-4D97-AF65-F5344CB8AC3E}">
        <p14:creationId xmlns:p14="http://schemas.microsoft.com/office/powerpoint/2010/main" val="146158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394637"/>
            <a:ext cx="7352495" cy="5823740"/>
          </a:xfrm>
        </p:spPr>
        <p:txBody>
          <a:bodyPr>
            <a:noAutofit/>
          </a:bodyPr>
          <a:lstStyle/>
          <a:p>
            <a:pPr>
              <a:lnSpc>
                <a:spcPct val="110000"/>
              </a:lnSpc>
              <a:spcAft>
                <a:spcPts val="1200"/>
              </a:spcAft>
            </a:pPr>
            <a:r>
              <a:rPr lang="en-ZA" sz="2400" dirty="0">
                <a:latin typeface="Century Gothic" panose="020B0502020202020204" pitchFamily="34" charset="0"/>
              </a:rPr>
              <a:t>Local Governance</a:t>
            </a:r>
          </a:p>
          <a:p>
            <a:pPr lvl="1">
              <a:lnSpc>
                <a:spcPct val="110000"/>
              </a:lnSpc>
              <a:spcAft>
                <a:spcPts val="1200"/>
              </a:spcAft>
            </a:pPr>
            <a:r>
              <a:rPr lang="en-ZA" dirty="0">
                <a:latin typeface="Century Gothic" panose="020B0502020202020204" pitchFamily="34" charset="0"/>
              </a:rPr>
              <a:t>Barriers of entrepreneurial initiative, access to capital, skills (EPIC); Source of entrepreneurship (EGS); Formalization (IDP); Reform spatial regulations (MSDF)</a:t>
            </a:r>
          </a:p>
          <a:p>
            <a:pPr lvl="1">
              <a:lnSpc>
                <a:spcPct val="110000"/>
              </a:lnSpc>
              <a:spcAft>
                <a:spcPts val="1200"/>
              </a:spcAft>
            </a:pPr>
            <a:r>
              <a:rPr lang="en-ZA" dirty="0">
                <a:latin typeface="Century Gothic" panose="020B0502020202020204" pitchFamily="34" charset="0"/>
              </a:rPr>
              <a:t>Informal Trading By-Law: “Freedom to engage in informal trading”, but regulations and permit system</a:t>
            </a:r>
          </a:p>
          <a:p>
            <a:pPr lvl="1">
              <a:lnSpc>
                <a:spcPct val="110000"/>
              </a:lnSpc>
              <a:spcAft>
                <a:spcPts val="1200"/>
              </a:spcAft>
            </a:pPr>
            <a:r>
              <a:rPr lang="en-ZA" dirty="0">
                <a:latin typeface="Century Gothic" panose="020B0502020202020204" pitchFamily="34" charset="0"/>
              </a:rPr>
              <a:t>Informal Trading Policy: “Developmental approach”, support, but formalization and regulations</a:t>
            </a:r>
          </a:p>
          <a:p>
            <a:pPr lvl="1">
              <a:lnSpc>
                <a:spcPct val="110000"/>
              </a:lnSpc>
              <a:spcAft>
                <a:spcPts val="1200"/>
              </a:spcAft>
            </a:pPr>
            <a:r>
              <a:rPr lang="en-ZA" dirty="0">
                <a:latin typeface="Century Gothic" panose="020B0502020202020204" pitchFamily="34" charset="0"/>
              </a:rPr>
              <a:t>Extensive authority for indirect governance</a:t>
            </a:r>
          </a:p>
          <a:p>
            <a:pPr lvl="1">
              <a:lnSpc>
                <a:spcPct val="110000"/>
              </a:lnSpc>
              <a:spcAft>
                <a:spcPts val="1200"/>
              </a:spcAft>
            </a:pPr>
            <a:endParaRPr lang="en-ZA" sz="1000" dirty="0">
              <a:latin typeface="Century Gothic" panose="020B0502020202020204" pitchFamily="34" charset="0"/>
            </a:endParaRPr>
          </a:p>
          <a:p>
            <a:pPr lvl="1">
              <a:lnSpc>
                <a:spcPct val="110000"/>
              </a:lnSpc>
              <a:spcAft>
                <a:spcPts val="1200"/>
              </a:spcAft>
            </a:pPr>
            <a:endParaRPr lang="en-ZA" sz="1000" dirty="0">
              <a:latin typeface="Century Gothic" panose="020B0502020202020204" pitchFamily="34" charset="0"/>
            </a:endParaRPr>
          </a:p>
        </p:txBody>
      </p:sp>
    </p:spTree>
    <p:extLst>
      <p:ext uri="{BB962C8B-B14F-4D97-AF65-F5344CB8AC3E}">
        <p14:creationId xmlns:p14="http://schemas.microsoft.com/office/powerpoint/2010/main" val="180631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FD74F8-3B95-4AA6-8B86-7F0C046837D7}"/>
              </a:ext>
            </a:extLst>
          </p:cNvPr>
          <p:cNvPicPr/>
          <p:nvPr/>
        </p:nvPicPr>
        <p:blipFill>
          <a:blip r:embed="rId3">
            <a:extLst>
              <a:ext uri="{28A0092B-C50C-407E-A947-70E740481C1C}">
                <a14:useLocalDpi xmlns:a14="http://schemas.microsoft.com/office/drawing/2010/main" val="0"/>
              </a:ext>
            </a:extLst>
          </a:blip>
          <a:stretch>
            <a:fillRect/>
          </a:stretch>
        </p:blipFill>
        <p:spPr>
          <a:xfrm>
            <a:off x="1316255" y="970341"/>
            <a:ext cx="5765533" cy="5346834"/>
          </a:xfrm>
          <a:prstGeom prst="rect">
            <a:avLst/>
          </a:prstGeom>
        </p:spPr>
      </p:pic>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717101"/>
            <a:ext cx="7352495" cy="4862469"/>
          </a:xfrm>
        </p:spPr>
        <p:txBody>
          <a:bodyPr>
            <a:noAutofit/>
          </a:bodyPr>
          <a:lstStyle/>
          <a:p>
            <a:pPr marL="0" indent="0">
              <a:lnSpc>
                <a:spcPct val="110000"/>
              </a:lnSpc>
              <a:spcAft>
                <a:spcPts val="1200"/>
              </a:spcAft>
              <a:buNone/>
            </a:pPr>
            <a:endParaRPr lang="en-ZA" sz="1000" dirty="0">
              <a:latin typeface="Century Gothic" panose="020B0502020202020204" pitchFamily="34" charset="0"/>
            </a:endParaRPr>
          </a:p>
          <a:p>
            <a:pPr marL="0" indent="0">
              <a:lnSpc>
                <a:spcPct val="110000"/>
              </a:lnSpc>
              <a:spcAft>
                <a:spcPts val="1200"/>
              </a:spcAft>
              <a:buNone/>
            </a:pPr>
            <a:endParaRPr lang="en-ZA" sz="1000" dirty="0">
              <a:latin typeface="Century Gothic" panose="020B0502020202020204" pitchFamily="34" charset="0"/>
            </a:endParaRPr>
          </a:p>
          <a:p>
            <a:pPr marL="0" indent="0">
              <a:lnSpc>
                <a:spcPct val="110000"/>
              </a:lnSpc>
              <a:spcAft>
                <a:spcPts val="1200"/>
              </a:spcAft>
              <a:buNone/>
            </a:pPr>
            <a:endParaRPr lang="en-ZA" sz="1000" dirty="0">
              <a:latin typeface="Century Gothic" panose="020B0502020202020204" pitchFamily="34" charset="0"/>
            </a:endParaRPr>
          </a:p>
          <a:p>
            <a:pPr marL="0" indent="0">
              <a:lnSpc>
                <a:spcPct val="110000"/>
              </a:lnSpc>
              <a:spcAft>
                <a:spcPts val="1200"/>
              </a:spcAft>
              <a:buNone/>
            </a:pPr>
            <a:r>
              <a:rPr lang="en-ZA" sz="1000" dirty="0">
                <a:latin typeface="Century Gothic" panose="020B0502020202020204" pitchFamily="34" charset="0"/>
              </a:rPr>
              <a:t>	      </a:t>
            </a:r>
            <a:r>
              <a:rPr lang="en-ZA" sz="1800" dirty="0">
                <a:latin typeface="Century Gothic" panose="020B0502020202020204" pitchFamily="34" charset="0"/>
              </a:rPr>
              <a:t>Development			   Political</a:t>
            </a:r>
          </a:p>
          <a:p>
            <a:pPr marL="0" indent="0">
              <a:lnSpc>
                <a:spcPct val="100000"/>
              </a:lnSpc>
              <a:spcBef>
                <a:spcPts val="0"/>
              </a:spcBef>
              <a:buNone/>
            </a:pPr>
            <a:r>
              <a:rPr lang="en-ZA" sz="1800" dirty="0">
                <a:latin typeface="Century Gothic" panose="020B0502020202020204" pitchFamily="34" charset="0"/>
              </a:rPr>
              <a:t>	     EPIC, EGS, </a:t>
            </a:r>
          </a:p>
          <a:p>
            <a:pPr marL="0" indent="0">
              <a:lnSpc>
                <a:spcPct val="100000"/>
              </a:lnSpc>
              <a:spcBef>
                <a:spcPts val="0"/>
              </a:spcBef>
              <a:buNone/>
            </a:pPr>
            <a:r>
              <a:rPr lang="en-ZA" sz="1800" dirty="0">
                <a:latin typeface="Century Gothic" panose="020B0502020202020204" pitchFamily="34" charset="0"/>
              </a:rPr>
              <a:t>	   FYDP, MSDF</a:t>
            </a:r>
          </a:p>
          <a:p>
            <a:pPr marL="0" indent="0">
              <a:lnSpc>
                <a:spcPct val="110000"/>
              </a:lnSpc>
              <a:spcAft>
                <a:spcPts val="1200"/>
              </a:spcAft>
              <a:buNone/>
            </a:pPr>
            <a:endParaRPr lang="en-ZA" sz="1800" dirty="0">
              <a:latin typeface="Century Gothic" panose="020B0502020202020204" pitchFamily="34" charset="0"/>
            </a:endParaRPr>
          </a:p>
          <a:p>
            <a:pPr marL="0" indent="0" algn="just">
              <a:lnSpc>
                <a:spcPct val="110000"/>
              </a:lnSpc>
              <a:spcAft>
                <a:spcPts val="1200"/>
              </a:spcAft>
              <a:buNone/>
            </a:pPr>
            <a:r>
              <a:rPr lang="en-ZA" sz="1800" dirty="0">
                <a:latin typeface="Century Gothic" panose="020B0502020202020204" pitchFamily="34" charset="0"/>
              </a:rPr>
              <a:t>		       ITP</a:t>
            </a:r>
          </a:p>
          <a:p>
            <a:pPr marL="0" indent="0" algn="ctr">
              <a:lnSpc>
                <a:spcPct val="110000"/>
              </a:lnSpc>
              <a:spcAft>
                <a:spcPts val="1200"/>
              </a:spcAft>
              <a:buNone/>
            </a:pPr>
            <a:endParaRPr lang="en-ZA" sz="1800" dirty="0">
              <a:latin typeface="Century Gothic" panose="020B0502020202020204" pitchFamily="34" charset="0"/>
            </a:endParaRPr>
          </a:p>
          <a:p>
            <a:pPr marL="0" indent="0" algn="ctr">
              <a:lnSpc>
                <a:spcPct val="110000"/>
              </a:lnSpc>
              <a:spcAft>
                <a:spcPts val="1200"/>
              </a:spcAft>
              <a:buNone/>
            </a:pPr>
            <a:r>
              <a:rPr lang="en-ZA" sz="1800" dirty="0">
                <a:latin typeface="Century Gothic" panose="020B0502020202020204" pitchFamily="34" charset="0"/>
              </a:rPr>
              <a:t>Compliance</a:t>
            </a:r>
          </a:p>
          <a:p>
            <a:pPr marL="0" indent="0" algn="ctr">
              <a:lnSpc>
                <a:spcPct val="110000"/>
              </a:lnSpc>
              <a:spcAft>
                <a:spcPts val="1200"/>
              </a:spcAft>
              <a:buNone/>
            </a:pPr>
            <a:r>
              <a:rPr lang="en-ZA" sz="1800" dirty="0">
                <a:latin typeface="Century Gothic" panose="020B0502020202020204" pitchFamily="34" charset="0"/>
              </a:rPr>
              <a:t>ITBL</a:t>
            </a:r>
          </a:p>
        </p:txBody>
      </p:sp>
      <p:sp>
        <p:nvSpPr>
          <p:cNvPr id="5" name="TextBox 4">
            <a:extLst>
              <a:ext uri="{FF2B5EF4-FFF2-40B4-BE49-F238E27FC236}">
                <a16:creationId xmlns:a16="http://schemas.microsoft.com/office/drawing/2014/main" id="{1E2E15E5-23A0-4DDD-98DA-755D191F0E4E}"/>
              </a:ext>
            </a:extLst>
          </p:cNvPr>
          <p:cNvSpPr txBox="1"/>
          <p:nvPr/>
        </p:nvSpPr>
        <p:spPr>
          <a:xfrm>
            <a:off x="8685295" y="1597794"/>
            <a:ext cx="3144153" cy="2215991"/>
          </a:xfrm>
          <a:prstGeom prst="rect">
            <a:avLst/>
          </a:prstGeom>
          <a:noFill/>
        </p:spPr>
        <p:txBody>
          <a:bodyPr wrap="square" rtlCol="0">
            <a:spAutoFit/>
          </a:bodyPr>
          <a:lstStyle/>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r>
              <a:rPr lang="en-ZA" sz="2400" dirty="0">
                <a:solidFill>
                  <a:schemeClr val="bg1"/>
                </a:solidFill>
                <a:latin typeface="Century Gothic" panose="020B0502020202020204" pitchFamily="34" charset="0"/>
              </a:rPr>
              <a:t>Local Logics of Governance</a:t>
            </a:r>
          </a:p>
          <a:p>
            <a:endParaRPr lang="en-CA" dirty="0"/>
          </a:p>
        </p:txBody>
      </p:sp>
    </p:spTree>
    <p:extLst>
      <p:ext uri="{BB962C8B-B14F-4D97-AF65-F5344CB8AC3E}">
        <p14:creationId xmlns:p14="http://schemas.microsoft.com/office/powerpoint/2010/main" val="224068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6" name="TextBox 5">
            <a:extLst>
              <a:ext uri="{FF2B5EF4-FFF2-40B4-BE49-F238E27FC236}">
                <a16:creationId xmlns:a16="http://schemas.microsoft.com/office/drawing/2014/main" id="{A8DFA3B9-485C-894F-B806-B008FD081AAC}"/>
              </a:ext>
            </a:extLst>
          </p:cNvPr>
          <p:cNvSpPr txBox="1"/>
          <p:nvPr/>
        </p:nvSpPr>
        <p:spPr>
          <a:xfrm>
            <a:off x="8424357" y="2539899"/>
            <a:ext cx="3682354" cy="830997"/>
          </a:xfrm>
          <a:prstGeom prst="rect">
            <a:avLst/>
          </a:prstGeom>
          <a:noFill/>
        </p:spPr>
        <p:txBody>
          <a:bodyPr wrap="none" rtlCol="0">
            <a:spAutoFit/>
          </a:bodyPr>
          <a:lstStyle/>
          <a:p>
            <a:pPr algn="ctr"/>
            <a:r>
              <a:rPr lang="en-GB" sz="2400" dirty="0">
                <a:solidFill>
                  <a:schemeClr val="bg1"/>
                </a:solidFill>
              </a:rPr>
              <a:t>Forms of Informal Economic</a:t>
            </a:r>
          </a:p>
          <a:p>
            <a:pPr algn="ctr"/>
            <a:r>
              <a:rPr lang="en-GB" sz="2400" dirty="0">
                <a:solidFill>
                  <a:schemeClr val="bg1"/>
                </a:solidFill>
              </a:rPr>
              <a:t>Governance in Cape Town</a:t>
            </a:r>
          </a:p>
        </p:txBody>
      </p:sp>
      <p:sp>
        <p:nvSpPr>
          <p:cNvPr id="7" name="Content Placeholder 6">
            <a:extLst>
              <a:ext uri="{FF2B5EF4-FFF2-40B4-BE49-F238E27FC236}">
                <a16:creationId xmlns:a16="http://schemas.microsoft.com/office/drawing/2014/main" id="{7D886BD9-233B-4B96-A70A-7BD72D8D30EE}"/>
              </a:ext>
            </a:extLst>
          </p:cNvPr>
          <p:cNvSpPr>
            <a:spLocks noGrp="1"/>
          </p:cNvSpPr>
          <p:nvPr>
            <p:ph idx="1"/>
          </p:nvPr>
        </p:nvSpPr>
        <p:spPr>
          <a:xfrm>
            <a:off x="965483" y="1521225"/>
            <a:ext cx="6401968" cy="3991294"/>
          </a:xfrm>
        </p:spPr>
        <p:txBody>
          <a:bodyPr>
            <a:normAutofit/>
          </a:bodyPr>
          <a:lstStyle/>
          <a:p>
            <a:pPr marL="0" lvl="0" indent="457200" eaLnBrk="0" fontAlgn="base" hangingPunct="0">
              <a:lnSpc>
                <a:spcPct val="100000"/>
              </a:lnSpc>
              <a:spcBef>
                <a:spcPct val="0"/>
              </a:spcBef>
              <a:spcAft>
                <a:spcPct val="0"/>
              </a:spcAft>
              <a:buNone/>
            </a:pPr>
            <a:r>
              <a:rPr lang="en-CA" altLang="en-US" sz="1100" dirty="0" bmk="_Hlk11836705">
                <a:latin typeface="Times New Roman" panose="02020603050405020304" pitchFamily="18" charset="0"/>
                <a:ea typeface="Calibri" panose="020F0502020204030204" pitchFamily="34" charset="0"/>
                <a:cs typeface="Times New Roman" panose="02020603050405020304" pitchFamily="18" charset="0"/>
              </a:rPr>
              <a:t>		</a:t>
            </a:r>
            <a:endParaRPr lang="en-CA" altLang="en-US" sz="1100" dirty="0" bmk="_Hlk11836705"/>
          </a:p>
          <a:p>
            <a:pPr marL="0" lvl="0" indent="457200" eaLnBrk="0" fontAlgn="base" hangingPunct="0">
              <a:lnSpc>
                <a:spcPct val="100000"/>
              </a:lnSpc>
              <a:spcBef>
                <a:spcPct val="0"/>
              </a:spcBef>
              <a:spcAft>
                <a:spcPct val="0"/>
              </a:spcAft>
              <a:buNone/>
            </a:pPr>
            <a:r>
              <a:rPr lang="en-CA" altLang="en-US" sz="1100" dirty="0" bmk="_Hlk11836705">
                <a:latin typeface="Times New Roman" panose="02020603050405020304" pitchFamily="18" charset="0"/>
                <a:ea typeface="Calibri" panose="020F0502020204030204" pitchFamily="34" charset="0"/>
                <a:cs typeface="Times New Roman" panose="02020603050405020304" pitchFamily="18" charset="0"/>
              </a:rPr>
              <a:t>     </a:t>
            </a:r>
            <a:r>
              <a:rPr lang="en-CA" altLang="en-US" sz="1800" dirty="0" bmk="_Hlk11836705">
                <a:solidFill>
                  <a:schemeClr val="tx1">
                    <a:lumMod val="50000"/>
                    <a:lumOff val="50000"/>
                  </a:schemeClr>
                </a:solidFill>
                <a:ea typeface="Calibri" panose="020F0502020204030204" pitchFamily="34" charset="0"/>
                <a:cs typeface="Times New Roman" panose="02020603050405020304" pitchFamily="18" charset="0"/>
              </a:rPr>
              <a:t>Counterproductive             Failed	                       Direct</a:t>
            </a:r>
          </a:p>
          <a:p>
            <a:pPr marL="0" lvl="0" indent="457200" eaLnBrk="0" fontAlgn="base" hangingPunct="0">
              <a:lnSpc>
                <a:spcPct val="100000"/>
              </a:lnSpc>
              <a:spcBef>
                <a:spcPct val="0"/>
              </a:spcBef>
              <a:spcAft>
                <a:spcPct val="0"/>
              </a:spcAft>
              <a:buNone/>
            </a:pPr>
            <a:r>
              <a:rPr lang="en-CA" altLang="en-US" sz="1800" dirty="0" bmk="_Hlk11836705">
                <a:solidFill>
                  <a:schemeClr val="tx1">
                    <a:lumMod val="50000"/>
                    <a:lumOff val="50000"/>
                  </a:schemeClr>
                </a:solidFill>
                <a:ea typeface="Calibri" panose="020F0502020204030204" pitchFamily="34" charset="0"/>
                <a:cs typeface="Times New Roman" panose="02020603050405020304" pitchFamily="18" charset="0"/>
              </a:rPr>
              <a:t>         Governance               </a:t>
            </a:r>
            <a:r>
              <a:rPr lang="en-CA" altLang="en-US" sz="1800" dirty="0" err="1" bmk="_Hlk11836705">
                <a:solidFill>
                  <a:schemeClr val="tx1">
                    <a:lumMod val="50000"/>
                    <a:lumOff val="50000"/>
                  </a:schemeClr>
                </a:solidFill>
                <a:ea typeface="Calibri" panose="020F0502020204030204" pitchFamily="34" charset="0"/>
                <a:cs typeface="Times New Roman" panose="02020603050405020304" pitchFamily="18" charset="0"/>
              </a:rPr>
              <a:t>Governance</a:t>
            </a:r>
            <a:r>
              <a:rPr lang="en-CA" altLang="en-US" sz="1800" dirty="0" bmk="_Hlk11836705">
                <a:solidFill>
                  <a:schemeClr val="tx1">
                    <a:lumMod val="50000"/>
                    <a:lumOff val="50000"/>
                  </a:schemeClr>
                </a:solidFill>
                <a:ea typeface="Calibri" panose="020F0502020204030204" pitchFamily="34" charset="0"/>
                <a:cs typeface="Times New Roman" panose="02020603050405020304" pitchFamily="18" charset="0"/>
              </a:rPr>
              <a:t>            </a:t>
            </a:r>
            <a:r>
              <a:rPr lang="en-CA" altLang="en-US" sz="1800" dirty="0" err="1" bmk="_Hlk11836705">
                <a:solidFill>
                  <a:schemeClr val="tx1">
                    <a:lumMod val="50000"/>
                    <a:lumOff val="50000"/>
                  </a:schemeClr>
                </a:solidFill>
                <a:ea typeface="Calibri" panose="020F0502020204030204" pitchFamily="34" charset="0"/>
                <a:cs typeface="Times New Roman" panose="02020603050405020304" pitchFamily="18" charset="0"/>
              </a:rPr>
              <a:t>Governance</a:t>
            </a:r>
            <a:endParaRPr lang="en-CA" altLang="en-US" sz="1800" dirty="0" bmk="_Hlk11836705">
              <a:solidFill>
                <a:schemeClr val="tx1">
                  <a:lumMod val="50000"/>
                  <a:lumOff val="50000"/>
                </a:schemeClr>
              </a:solidFill>
            </a:endParaRPr>
          </a:p>
          <a:p>
            <a:pPr marL="0" lvl="0" indent="457200" eaLnBrk="0" fontAlgn="base" hangingPunct="0">
              <a:lnSpc>
                <a:spcPct val="100000"/>
              </a:lnSpc>
              <a:spcBef>
                <a:spcPct val="0"/>
              </a:spcBef>
              <a:spcAft>
                <a:spcPct val="0"/>
              </a:spcAft>
              <a:buNone/>
            </a:pPr>
            <a:r>
              <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rPr>
              <a:t>				</a:t>
            </a:r>
            <a:endParaRPr lang="en-CA" altLang="en-US" sz="1100" dirty="0" bmk="_Hlk11836705">
              <a:solidFill>
                <a:schemeClr val="tx1">
                  <a:lumMod val="50000"/>
                  <a:lumOff val="50000"/>
                </a:schemeClr>
              </a:solidFill>
            </a:endParaRPr>
          </a:p>
          <a:p>
            <a:pPr marL="0" lvl="0" indent="457200" eaLnBrk="0" fontAlgn="base" hangingPunct="0">
              <a:lnSpc>
                <a:spcPct val="100000"/>
              </a:lnSpc>
              <a:spcBef>
                <a:spcPct val="0"/>
              </a:spcBef>
              <a:spcAft>
                <a:spcPct val="0"/>
              </a:spcAft>
              <a:buNone/>
            </a:pPr>
            <a:r>
              <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rPr>
              <a:t>					</a:t>
            </a:r>
            <a:endParaRPr lang="en-CA" altLang="en-US" sz="1100" dirty="0" bmk="_Hlk11836705">
              <a:solidFill>
                <a:schemeClr val="tx1">
                  <a:lumMod val="50000"/>
                  <a:lumOff val="50000"/>
                </a:schemeClr>
              </a:solidFill>
            </a:endParaRPr>
          </a:p>
          <a:p>
            <a:pPr marL="0" lvl="0" indent="457200" eaLnBrk="0" fontAlgn="base" hangingPunct="0">
              <a:lnSpc>
                <a:spcPct val="100000"/>
              </a:lnSpc>
              <a:spcBef>
                <a:spcPct val="0"/>
              </a:spcBef>
              <a:spcAft>
                <a:spcPct val="0"/>
              </a:spcAft>
              <a:buNone/>
            </a:pPr>
            <a:r>
              <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rPr>
              <a:t>			</a:t>
            </a:r>
            <a:endParaRPr lang="en-CA" altLang="en-US" sz="1100" dirty="0" bmk="_Hlk11836705">
              <a:solidFill>
                <a:schemeClr val="tx1">
                  <a:lumMod val="50000"/>
                  <a:lumOff val="50000"/>
                </a:schemeClr>
              </a:solidFill>
            </a:endParaRPr>
          </a:p>
          <a:p>
            <a:pPr marL="0" lvl="0" indent="457200" eaLnBrk="0" fontAlgn="base" hangingPunct="0">
              <a:lnSpc>
                <a:spcPct val="100000"/>
              </a:lnSpc>
              <a:spcBef>
                <a:spcPct val="0"/>
              </a:spcBef>
              <a:spcAft>
                <a:spcPct val="0"/>
              </a:spcAft>
              <a:buNone/>
            </a:pPr>
            <a:r>
              <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rPr>
              <a:t>      </a:t>
            </a: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r>
              <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rPr>
              <a:t>      </a:t>
            </a: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endPar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endParaRPr>
          </a:p>
          <a:p>
            <a:pPr marL="0" lvl="0" indent="457200" eaLnBrk="0" fontAlgn="base" hangingPunct="0">
              <a:lnSpc>
                <a:spcPct val="100000"/>
              </a:lnSpc>
              <a:spcBef>
                <a:spcPct val="0"/>
              </a:spcBef>
              <a:spcAft>
                <a:spcPct val="0"/>
              </a:spcAft>
              <a:buNone/>
            </a:pPr>
            <a:r>
              <a:rPr lang="en-CA" altLang="en-US" sz="1100" dirty="0" bmk="_Hlk11836705">
                <a:solidFill>
                  <a:schemeClr val="tx1">
                    <a:lumMod val="50000"/>
                    <a:lumOff val="50000"/>
                  </a:schemeClr>
                </a:solidFill>
                <a:ea typeface="Calibri" panose="020F0502020204030204" pitchFamily="34" charset="0"/>
                <a:cs typeface="Times New Roman" panose="02020603050405020304" pitchFamily="18" charset="0"/>
              </a:rPr>
              <a:t>              </a:t>
            </a:r>
            <a:r>
              <a:rPr lang="en-CA" altLang="en-US" sz="1800" dirty="0" bmk="_Hlk11836705">
                <a:solidFill>
                  <a:schemeClr val="tx1">
                    <a:lumMod val="50000"/>
                    <a:lumOff val="50000"/>
                  </a:schemeClr>
                </a:solidFill>
                <a:ea typeface="Calibri" panose="020F0502020204030204" pitchFamily="34" charset="0"/>
                <a:cs typeface="Times New Roman" panose="02020603050405020304" pitchFamily="18" charset="0"/>
              </a:rPr>
              <a:t>Accidental      	     Absent                       Indirect</a:t>
            </a:r>
          </a:p>
          <a:p>
            <a:pPr marL="0" lvl="0" indent="457200" eaLnBrk="0" fontAlgn="base" hangingPunct="0">
              <a:lnSpc>
                <a:spcPct val="100000"/>
              </a:lnSpc>
              <a:spcBef>
                <a:spcPct val="0"/>
              </a:spcBef>
              <a:spcAft>
                <a:spcPct val="0"/>
              </a:spcAft>
              <a:buNone/>
            </a:pPr>
            <a:r>
              <a:rPr lang="en-CA" altLang="en-US" sz="1800" dirty="0" bmk="_Hlk11836705">
                <a:solidFill>
                  <a:schemeClr val="tx1">
                    <a:lumMod val="50000"/>
                    <a:lumOff val="50000"/>
                  </a:schemeClr>
                </a:solidFill>
                <a:ea typeface="Calibri" panose="020F0502020204030204" pitchFamily="34" charset="0"/>
                <a:cs typeface="Times New Roman" panose="02020603050405020304" pitchFamily="18" charset="0"/>
              </a:rPr>
              <a:t>       Governance                </a:t>
            </a:r>
            <a:r>
              <a:rPr lang="en-CA" altLang="en-US" sz="1800" dirty="0" err="1" bmk="_Hlk11836705">
                <a:solidFill>
                  <a:schemeClr val="tx1">
                    <a:lumMod val="50000"/>
                    <a:lumOff val="50000"/>
                  </a:schemeClr>
                </a:solidFill>
                <a:ea typeface="Calibri" panose="020F0502020204030204" pitchFamily="34" charset="0"/>
                <a:cs typeface="Times New Roman" panose="02020603050405020304" pitchFamily="18" charset="0"/>
              </a:rPr>
              <a:t>Governance</a:t>
            </a:r>
            <a:r>
              <a:rPr lang="en-CA" altLang="en-US" sz="1800" dirty="0" bmk="_Hlk11836705">
                <a:solidFill>
                  <a:schemeClr val="tx1">
                    <a:lumMod val="50000"/>
                    <a:lumOff val="50000"/>
                  </a:schemeClr>
                </a:solidFill>
                <a:ea typeface="Calibri" panose="020F0502020204030204" pitchFamily="34" charset="0"/>
                <a:cs typeface="Times New Roman" panose="02020603050405020304" pitchFamily="18" charset="0"/>
              </a:rPr>
              <a:t>              </a:t>
            </a:r>
            <a:r>
              <a:rPr lang="en-CA" altLang="en-US" sz="1800" dirty="0" err="1" bmk="_Hlk11836705">
                <a:solidFill>
                  <a:schemeClr val="tx1">
                    <a:lumMod val="50000"/>
                    <a:lumOff val="50000"/>
                  </a:schemeClr>
                </a:solidFill>
                <a:ea typeface="Calibri" panose="020F0502020204030204" pitchFamily="34" charset="0"/>
                <a:cs typeface="Times New Roman" panose="02020603050405020304" pitchFamily="18" charset="0"/>
              </a:rPr>
              <a:t>Governance</a:t>
            </a:r>
            <a:endParaRPr lang="en-CA" altLang="en-US" sz="1800" dirty="0" bmk="_Hlk11836705">
              <a:solidFill>
                <a:schemeClr val="tx1">
                  <a:lumMod val="50000"/>
                  <a:lumOff val="50000"/>
                </a:schemeClr>
              </a:solidFill>
            </a:endParaRPr>
          </a:p>
        </p:txBody>
      </p:sp>
      <p:cxnSp>
        <p:nvCxnSpPr>
          <p:cNvPr id="9" name="Straight Arrow Connector 8">
            <a:extLst>
              <a:ext uri="{FF2B5EF4-FFF2-40B4-BE49-F238E27FC236}">
                <a16:creationId xmlns:a16="http://schemas.microsoft.com/office/drawing/2014/main" id="{EA48275B-6EEB-4953-BB8D-21DBA0DC1B73}"/>
              </a:ext>
            </a:extLst>
          </p:cNvPr>
          <p:cNvCxnSpPr>
            <a:cxnSpLocks/>
          </p:cNvCxnSpPr>
          <p:nvPr/>
        </p:nvCxnSpPr>
        <p:spPr>
          <a:xfrm>
            <a:off x="1466953" y="1071265"/>
            <a:ext cx="17780" cy="46144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2A8927C-2FA3-4D0C-A85A-871E3ABA70DF}"/>
              </a:ext>
            </a:extLst>
          </p:cNvPr>
          <p:cNvCxnSpPr>
            <a:cxnSpLocks/>
          </p:cNvCxnSpPr>
          <p:nvPr/>
        </p:nvCxnSpPr>
        <p:spPr>
          <a:xfrm>
            <a:off x="1572286" y="5655710"/>
            <a:ext cx="573420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Rectangle 4">
            <a:extLst>
              <a:ext uri="{FF2B5EF4-FFF2-40B4-BE49-F238E27FC236}">
                <a16:creationId xmlns:a16="http://schemas.microsoft.com/office/drawing/2014/main" id="{67763A73-E175-43F9-B19B-7F9F33CD2CD5}"/>
              </a:ext>
            </a:extLst>
          </p:cNvPr>
          <p:cNvSpPr>
            <a:spLocks noChangeArrowheads="1"/>
          </p:cNvSpPr>
          <p:nvPr/>
        </p:nvSpPr>
        <p:spPr bwMode="auto">
          <a:xfrm>
            <a:off x="152400" y="147935"/>
            <a:ext cx="646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en-CA" altLang="en-US" sz="1800" b="0" i="0" u="none" strike="noStrike" cap="none" normalizeH="0" baseline="0" dirty="0">
                <a:ln>
                  <a:noFill/>
                </a:ln>
                <a:solidFill>
                  <a:schemeClr val="tx1"/>
                </a:solidFill>
                <a:effectLst/>
                <a:latin typeface="Arial" panose="020B0604020202020204" pitchFamily="34" charset="0"/>
              </a:rPr>
            </a:br>
            <a:endParaRPr kumimoji="0" lang="en-CA" altLang="en-US" sz="18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684A5277-2567-4540-8A56-37560B52CB52}"/>
              </a:ext>
            </a:extLst>
          </p:cNvPr>
          <p:cNvSpPr>
            <a:spLocks noChangeArrowheads="1"/>
          </p:cNvSpPr>
          <p:nvPr/>
        </p:nvSpPr>
        <p:spPr bwMode="auto">
          <a:xfrm>
            <a:off x="1572286" y="5833071"/>
            <a:ext cx="57653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b="0" i="0" u="none" strike="noStrike" cap="none" normalizeH="0" baseline="0" dirty="0" bmk="_Hlk11836705">
                <a:ln>
                  <a:noFill/>
                </a:ln>
                <a:solidFill>
                  <a:schemeClr val="tx1"/>
                </a:solidFill>
                <a:effectLst/>
                <a:ea typeface="Calibri" panose="020F0502020204030204" pitchFamily="34" charset="0"/>
                <a:cs typeface="Times New Roman" panose="02020603050405020304" pitchFamily="18" charset="0"/>
              </a:rPr>
              <a:t>Undesired Effects	         No Effects	       Desired Effects</a:t>
            </a:r>
            <a:endParaRPr kumimoji="0" lang="en-CA" altLang="en-US" b="0" i="0" u="none" strike="noStrike" cap="none" normalizeH="0" baseline="0" dirty="0">
              <a:ln>
                <a:noFill/>
              </a:ln>
              <a:solidFill>
                <a:schemeClr val="tx1"/>
              </a:solidFill>
              <a:effectLst/>
            </a:endParaRPr>
          </a:p>
        </p:txBody>
      </p:sp>
      <p:sp>
        <p:nvSpPr>
          <p:cNvPr id="14" name="Rectangle 13">
            <a:extLst>
              <a:ext uri="{FF2B5EF4-FFF2-40B4-BE49-F238E27FC236}">
                <a16:creationId xmlns:a16="http://schemas.microsoft.com/office/drawing/2014/main" id="{59CA1489-2B4F-462E-ABC5-41C490DDE541}"/>
              </a:ext>
            </a:extLst>
          </p:cNvPr>
          <p:cNvSpPr/>
          <p:nvPr/>
        </p:nvSpPr>
        <p:spPr>
          <a:xfrm>
            <a:off x="180613" y="1641254"/>
            <a:ext cx="1236236" cy="646331"/>
          </a:xfrm>
          <a:prstGeom prst="rect">
            <a:avLst/>
          </a:prstGeom>
        </p:spPr>
        <p:txBody>
          <a:bodyPr wrap="none">
            <a:spAutoFit/>
          </a:bodyPr>
          <a:lstStyle/>
          <a:p>
            <a:r>
              <a:rPr lang="en-CA" altLang="en-US" dirty="0" bmk="_Hlk11836705">
                <a:ea typeface="Calibri" panose="020F0502020204030204" pitchFamily="34" charset="0"/>
                <a:cs typeface="Times New Roman" panose="02020603050405020304" pitchFamily="18" charset="0"/>
              </a:rPr>
              <a:t>    Target </a:t>
            </a:r>
          </a:p>
          <a:p>
            <a:r>
              <a:rPr lang="en-CA" altLang="en-US" dirty="0" bmk="_Hlk11836705">
                <a:ea typeface="Calibri" panose="020F0502020204030204" pitchFamily="34" charset="0"/>
                <a:cs typeface="Times New Roman" panose="02020603050405020304" pitchFamily="18" charset="0"/>
              </a:rPr>
              <a:t>Informality</a:t>
            </a:r>
            <a:endParaRPr lang="en-CA" dirty="0"/>
          </a:p>
        </p:txBody>
      </p:sp>
      <p:sp>
        <p:nvSpPr>
          <p:cNvPr id="15" name="Rectangle 14">
            <a:extLst>
              <a:ext uri="{FF2B5EF4-FFF2-40B4-BE49-F238E27FC236}">
                <a16:creationId xmlns:a16="http://schemas.microsoft.com/office/drawing/2014/main" id="{FF9EB49B-E586-4567-B876-434E2FFC163B}"/>
              </a:ext>
            </a:extLst>
          </p:cNvPr>
          <p:cNvSpPr/>
          <p:nvPr/>
        </p:nvSpPr>
        <p:spPr>
          <a:xfrm>
            <a:off x="-267888" y="4516555"/>
            <a:ext cx="2133237" cy="646331"/>
          </a:xfrm>
          <a:prstGeom prst="rect">
            <a:avLst/>
          </a:prstGeom>
        </p:spPr>
        <p:txBody>
          <a:bodyPr wrap="square">
            <a:spAutoFit/>
          </a:bodyPr>
          <a:lstStyle/>
          <a:p>
            <a:pPr lvl="0" algn="ctr" eaLnBrk="0" fontAlgn="base" hangingPunct="0">
              <a:spcBef>
                <a:spcPct val="0"/>
              </a:spcBef>
              <a:spcAft>
                <a:spcPct val="0"/>
              </a:spcAft>
            </a:pPr>
            <a:r>
              <a:rPr lang="en-CA" altLang="en-US" dirty="0" bmk="_Hlk11836705">
                <a:ea typeface="Calibri" panose="020F0502020204030204" pitchFamily="34" charset="0"/>
                <a:cs typeface="Times New Roman" panose="02020603050405020304" pitchFamily="18" charset="0"/>
              </a:rPr>
              <a:t>Do Not Target Informality</a:t>
            </a:r>
            <a:endParaRPr lang="en-CA" dirty="0">
              <a:cs typeface="Times New Roman" panose="02020603050405020304" pitchFamily="18" charset="0"/>
            </a:endParaRPr>
          </a:p>
        </p:txBody>
      </p:sp>
      <p:sp>
        <p:nvSpPr>
          <p:cNvPr id="2" name="TextBox 1">
            <a:extLst>
              <a:ext uri="{FF2B5EF4-FFF2-40B4-BE49-F238E27FC236}">
                <a16:creationId xmlns:a16="http://schemas.microsoft.com/office/drawing/2014/main" id="{186EFECD-75CF-4C63-8BC4-3B0CDA0D8805}"/>
              </a:ext>
            </a:extLst>
          </p:cNvPr>
          <p:cNvSpPr txBox="1"/>
          <p:nvPr/>
        </p:nvSpPr>
        <p:spPr>
          <a:xfrm>
            <a:off x="3821229" y="866274"/>
            <a:ext cx="2274771" cy="461665"/>
          </a:xfrm>
          <a:prstGeom prst="rect">
            <a:avLst/>
          </a:prstGeom>
          <a:noFill/>
        </p:spPr>
        <p:txBody>
          <a:bodyPr wrap="square" rtlCol="0">
            <a:spAutoFit/>
          </a:bodyPr>
          <a:lstStyle/>
          <a:p>
            <a:r>
              <a:rPr lang="en-CA" sz="1200" dirty="0"/>
              <a:t>  </a:t>
            </a:r>
            <a:r>
              <a:rPr lang="en-CA" sz="1200" dirty="0">
                <a:solidFill>
                  <a:srgbClr val="FF0000"/>
                </a:solidFill>
              </a:rPr>
              <a:t>NIBUS</a:t>
            </a:r>
          </a:p>
          <a:p>
            <a:r>
              <a:rPr lang="en-CA" sz="1200" dirty="0">
                <a:solidFill>
                  <a:schemeClr val="accent1"/>
                </a:solidFill>
              </a:rPr>
              <a:t>  ITBL, ITP</a:t>
            </a:r>
          </a:p>
        </p:txBody>
      </p:sp>
      <p:sp>
        <p:nvSpPr>
          <p:cNvPr id="16" name="Oval 15">
            <a:extLst>
              <a:ext uri="{FF2B5EF4-FFF2-40B4-BE49-F238E27FC236}">
                <a16:creationId xmlns:a16="http://schemas.microsoft.com/office/drawing/2014/main" id="{5BA92B4B-19AB-4133-B693-6D4D8EF5F326}"/>
              </a:ext>
            </a:extLst>
          </p:cNvPr>
          <p:cNvSpPr/>
          <p:nvPr/>
        </p:nvSpPr>
        <p:spPr>
          <a:xfrm>
            <a:off x="3821229" y="979766"/>
            <a:ext cx="71755" cy="717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7" name="Oval 16">
            <a:extLst>
              <a:ext uri="{FF2B5EF4-FFF2-40B4-BE49-F238E27FC236}">
                <a16:creationId xmlns:a16="http://schemas.microsoft.com/office/drawing/2014/main" id="{96927768-4F8B-4ED5-9D58-5A4E37E21F15}"/>
              </a:ext>
            </a:extLst>
          </p:cNvPr>
          <p:cNvSpPr/>
          <p:nvPr/>
        </p:nvSpPr>
        <p:spPr>
          <a:xfrm>
            <a:off x="3821228" y="1182281"/>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3" name="TextBox 2">
            <a:extLst>
              <a:ext uri="{FF2B5EF4-FFF2-40B4-BE49-F238E27FC236}">
                <a16:creationId xmlns:a16="http://schemas.microsoft.com/office/drawing/2014/main" id="{3A376B53-241A-4136-8D22-8645524BFC2F}"/>
              </a:ext>
            </a:extLst>
          </p:cNvPr>
          <p:cNvSpPr txBox="1"/>
          <p:nvPr/>
        </p:nvSpPr>
        <p:spPr>
          <a:xfrm>
            <a:off x="4352732" y="2539899"/>
            <a:ext cx="1432052" cy="461665"/>
          </a:xfrm>
          <a:prstGeom prst="rect">
            <a:avLst/>
          </a:prstGeom>
          <a:noFill/>
        </p:spPr>
        <p:txBody>
          <a:bodyPr wrap="square" rtlCol="0">
            <a:spAutoFit/>
          </a:bodyPr>
          <a:lstStyle/>
          <a:p>
            <a:r>
              <a:rPr lang="en-CA" sz="1200" dirty="0">
                <a:solidFill>
                  <a:srgbClr val="FF0000"/>
                </a:solidFill>
              </a:rPr>
              <a:t>  NDP, BBBEE,</a:t>
            </a:r>
          </a:p>
          <a:p>
            <a:r>
              <a:rPr lang="en-CA" sz="1200" dirty="0">
                <a:solidFill>
                  <a:srgbClr val="FF0000"/>
                </a:solidFill>
              </a:rPr>
              <a:t>  IUDF</a:t>
            </a:r>
          </a:p>
        </p:txBody>
      </p:sp>
      <p:sp>
        <p:nvSpPr>
          <p:cNvPr id="19" name="Oval 18">
            <a:extLst>
              <a:ext uri="{FF2B5EF4-FFF2-40B4-BE49-F238E27FC236}">
                <a16:creationId xmlns:a16="http://schemas.microsoft.com/office/drawing/2014/main" id="{B88CB54A-AC87-431E-90A0-88D87805A656}"/>
              </a:ext>
            </a:extLst>
          </p:cNvPr>
          <p:cNvSpPr/>
          <p:nvPr/>
        </p:nvSpPr>
        <p:spPr>
          <a:xfrm>
            <a:off x="4352731" y="2689328"/>
            <a:ext cx="71755" cy="717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5" name="TextBox 4">
            <a:extLst>
              <a:ext uri="{FF2B5EF4-FFF2-40B4-BE49-F238E27FC236}">
                <a16:creationId xmlns:a16="http://schemas.microsoft.com/office/drawing/2014/main" id="{7880D83D-7C75-4F5A-A193-8DA90F0CC1A9}"/>
              </a:ext>
            </a:extLst>
          </p:cNvPr>
          <p:cNvSpPr txBox="1"/>
          <p:nvPr/>
        </p:nvSpPr>
        <p:spPr>
          <a:xfrm>
            <a:off x="2562994" y="5065698"/>
            <a:ext cx="1943101" cy="646331"/>
          </a:xfrm>
          <a:prstGeom prst="rect">
            <a:avLst/>
          </a:prstGeom>
          <a:noFill/>
        </p:spPr>
        <p:txBody>
          <a:bodyPr wrap="square" rtlCol="0">
            <a:spAutoFit/>
          </a:bodyPr>
          <a:lstStyle/>
          <a:p>
            <a:r>
              <a:rPr lang="en-CA" sz="1200" dirty="0"/>
              <a:t>  </a:t>
            </a:r>
            <a:r>
              <a:rPr lang="en-CA" sz="1200" dirty="0">
                <a:solidFill>
                  <a:srgbClr val="FF0000"/>
                </a:solidFill>
              </a:rPr>
              <a:t>Business Act</a:t>
            </a:r>
          </a:p>
          <a:p>
            <a:r>
              <a:rPr lang="en-CA" sz="1200" dirty="0">
                <a:solidFill>
                  <a:srgbClr val="FF0000"/>
                </a:solidFill>
              </a:rPr>
              <a:t>  Trade policy, FDI, fiscal and </a:t>
            </a:r>
          </a:p>
          <a:p>
            <a:r>
              <a:rPr lang="en-CA" sz="1200" dirty="0">
                <a:solidFill>
                  <a:srgbClr val="FF0000"/>
                </a:solidFill>
              </a:rPr>
              <a:t>  monetary policy</a:t>
            </a:r>
          </a:p>
        </p:txBody>
      </p:sp>
      <p:sp>
        <p:nvSpPr>
          <p:cNvPr id="20" name="Oval 19">
            <a:extLst>
              <a:ext uri="{FF2B5EF4-FFF2-40B4-BE49-F238E27FC236}">
                <a16:creationId xmlns:a16="http://schemas.microsoft.com/office/drawing/2014/main" id="{D7A82BBE-D707-4C6D-BC5A-1F4A91EB6F6F}"/>
              </a:ext>
            </a:extLst>
          </p:cNvPr>
          <p:cNvSpPr/>
          <p:nvPr/>
        </p:nvSpPr>
        <p:spPr>
          <a:xfrm>
            <a:off x="2562994" y="5185155"/>
            <a:ext cx="71755" cy="717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1" name="Oval 20">
            <a:extLst>
              <a:ext uri="{FF2B5EF4-FFF2-40B4-BE49-F238E27FC236}">
                <a16:creationId xmlns:a16="http://schemas.microsoft.com/office/drawing/2014/main" id="{D0036B22-F5CC-4448-B49D-84E717CE31B4}"/>
              </a:ext>
            </a:extLst>
          </p:cNvPr>
          <p:cNvSpPr/>
          <p:nvPr/>
        </p:nvSpPr>
        <p:spPr>
          <a:xfrm>
            <a:off x="2562994" y="5434270"/>
            <a:ext cx="71755" cy="717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2" name="TextBox 21">
            <a:extLst>
              <a:ext uri="{FF2B5EF4-FFF2-40B4-BE49-F238E27FC236}">
                <a16:creationId xmlns:a16="http://schemas.microsoft.com/office/drawing/2014/main" id="{669C3F3A-E0B1-4AD1-B71F-74D413BDAC2B}"/>
              </a:ext>
            </a:extLst>
          </p:cNvPr>
          <p:cNvSpPr txBox="1"/>
          <p:nvPr/>
        </p:nvSpPr>
        <p:spPr>
          <a:xfrm>
            <a:off x="3643680" y="2317985"/>
            <a:ext cx="1606760" cy="276999"/>
          </a:xfrm>
          <a:prstGeom prst="rect">
            <a:avLst/>
          </a:prstGeom>
          <a:noFill/>
        </p:spPr>
        <p:txBody>
          <a:bodyPr wrap="square" rtlCol="0">
            <a:spAutoFit/>
          </a:bodyPr>
          <a:lstStyle/>
          <a:p>
            <a:r>
              <a:rPr lang="en-CA" sz="1200" dirty="0">
                <a:solidFill>
                  <a:schemeClr val="accent1"/>
                </a:solidFill>
              </a:rPr>
              <a:t>  EGS, IDP, MSDF</a:t>
            </a:r>
          </a:p>
        </p:txBody>
      </p:sp>
      <p:sp>
        <p:nvSpPr>
          <p:cNvPr id="23" name="Oval 22">
            <a:extLst>
              <a:ext uri="{FF2B5EF4-FFF2-40B4-BE49-F238E27FC236}">
                <a16:creationId xmlns:a16="http://schemas.microsoft.com/office/drawing/2014/main" id="{347C3772-E7CA-48CC-8A16-066A5B436E3C}"/>
              </a:ext>
            </a:extLst>
          </p:cNvPr>
          <p:cNvSpPr/>
          <p:nvPr/>
        </p:nvSpPr>
        <p:spPr>
          <a:xfrm>
            <a:off x="3630054" y="2420606"/>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4" name="TextBox 23">
            <a:extLst>
              <a:ext uri="{FF2B5EF4-FFF2-40B4-BE49-F238E27FC236}">
                <a16:creationId xmlns:a16="http://schemas.microsoft.com/office/drawing/2014/main" id="{7C5F7E84-6CDD-4CD2-B488-556516678639}"/>
              </a:ext>
            </a:extLst>
          </p:cNvPr>
          <p:cNvSpPr txBox="1"/>
          <p:nvPr/>
        </p:nvSpPr>
        <p:spPr>
          <a:xfrm>
            <a:off x="5019972" y="2205487"/>
            <a:ext cx="1901131" cy="461665"/>
          </a:xfrm>
          <a:prstGeom prst="rect">
            <a:avLst/>
          </a:prstGeom>
          <a:noFill/>
        </p:spPr>
        <p:txBody>
          <a:bodyPr wrap="square" rtlCol="0">
            <a:spAutoFit/>
          </a:bodyPr>
          <a:lstStyle/>
          <a:p>
            <a:r>
              <a:rPr lang="en-CA" sz="1200" dirty="0">
                <a:solidFill>
                  <a:schemeClr val="accent4">
                    <a:lumMod val="60000"/>
                    <a:lumOff val="40000"/>
                  </a:schemeClr>
                </a:solidFill>
              </a:rPr>
              <a:t>  NUA, ILO, Agenda 2063, </a:t>
            </a:r>
          </a:p>
          <a:p>
            <a:r>
              <a:rPr lang="en-CA" sz="1200" dirty="0">
                <a:solidFill>
                  <a:schemeClr val="accent4">
                    <a:lumMod val="60000"/>
                    <a:lumOff val="40000"/>
                  </a:schemeClr>
                </a:solidFill>
              </a:rPr>
              <a:t>  World Bank</a:t>
            </a:r>
          </a:p>
        </p:txBody>
      </p:sp>
      <p:sp>
        <p:nvSpPr>
          <p:cNvPr id="25" name="Oval 24">
            <a:extLst>
              <a:ext uri="{FF2B5EF4-FFF2-40B4-BE49-F238E27FC236}">
                <a16:creationId xmlns:a16="http://schemas.microsoft.com/office/drawing/2014/main" id="{E48A162C-C7FA-4F65-8B0D-11D1CD841443}"/>
              </a:ext>
            </a:extLst>
          </p:cNvPr>
          <p:cNvSpPr/>
          <p:nvPr/>
        </p:nvSpPr>
        <p:spPr>
          <a:xfrm>
            <a:off x="5035650" y="2321310"/>
            <a:ext cx="71755" cy="7175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6" name="TextBox 25">
            <a:extLst>
              <a:ext uri="{FF2B5EF4-FFF2-40B4-BE49-F238E27FC236}">
                <a16:creationId xmlns:a16="http://schemas.microsoft.com/office/drawing/2014/main" id="{43037FFD-31FE-4B0A-BD20-7C922B27CF51}"/>
              </a:ext>
            </a:extLst>
          </p:cNvPr>
          <p:cNvSpPr txBox="1"/>
          <p:nvPr/>
        </p:nvSpPr>
        <p:spPr>
          <a:xfrm>
            <a:off x="5707781" y="5162886"/>
            <a:ext cx="1901130" cy="553998"/>
          </a:xfrm>
          <a:prstGeom prst="rect">
            <a:avLst/>
          </a:prstGeom>
          <a:noFill/>
        </p:spPr>
        <p:txBody>
          <a:bodyPr wrap="square" rtlCol="0">
            <a:spAutoFit/>
          </a:bodyPr>
          <a:lstStyle/>
          <a:p>
            <a:r>
              <a:rPr lang="en-CA" sz="1200" dirty="0">
                <a:solidFill>
                  <a:srgbClr val="FF0000"/>
                </a:solidFill>
              </a:rPr>
              <a:t>Constitutional protections</a:t>
            </a:r>
          </a:p>
          <a:p>
            <a:endParaRPr lang="en-CA" dirty="0"/>
          </a:p>
        </p:txBody>
      </p:sp>
      <p:sp>
        <p:nvSpPr>
          <p:cNvPr id="27" name="Oval 26">
            <a:extLst>
              <a:ext uri="{FF2B5EF4-FFF2-40B4-BE49-F238E27FC236}">
                <a16:creationId xmlns:a16="http://schemas.microsoft.com/office/drawing/2014/main" id="{9AE086F1-51C6-4D6F-9E89-43FA59DC40C0}"/>
              </a:ext>
            </a:extLst>
          </p:cNvPr>
          <p:cNvSpPr/>
          <p:nvPr/>
        </p:nvSpPr>
        <p:spPr>
          <a:xfrm>
            <a:off x="5636026" y="5270199"/>
            <a:ext cx="71755" cy="717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8" name="TextBox 27">
            <a:extLst>
              <a:ext uri="{FF2B5EF4-FFF2-40B4-BE49-F238E27FC236}">
                <a16:creationId xmlns:a16="http://schemas.microsoft.com/office/drawing/2014/main" id="{FF41E289-745E-4A6D-89B9-4E32854BCE8D}"/>
              </a:ext>
            </a:extLst>
          </p:cNvPr>
          <p:cNvSpPr txBox="1"/>
          <p:nvPr/>
        </p:nvSpPr>
        <p:spPr>
          <a:xfrm>
            <a:off x="3892983" y="4350619"/>
            <a:ext cx="1095844" cy="276999"/>
          </a:xfrm>
          <a:prstGeom prst="rect">
            <a:avLst/>
          </a:prstGeom>
          <a:noFill/>
        </p:spPr>
        <p:txBody>
          <a:bodyPr wrap="square" rtlCol="0">
            <a:spAutoFit/>
          </a:bodyPr>
          <a:lstStyle/>
          <a:p>
            <a:r>
              <a:rPr lang="en-CA" sz="1200" dirty="0">
                <a:solidFill>
                  <a:schemeClr val="accent4"/>
                </a:solidFill>
              </a:rPr>
              <a:t>  ICESCR</a:t>
            </a:r>
          </a:p>
        </p:txBody>
      </p:sp>
      <p:sp>
        <p:nvSpPr>
          <p:cNvPr id="29" name="Oval 28">
            <a:extLst>
              <a:ext uri="{FF2B5EF4-FFF2-40B4-BE49-F238E27FC236}">
                <a16:creationId xmlns:a16="http://schemas.microsoft.com/office/drawing/2014/main" id="{BF273FC7-1743-4C98-8C82-DD33EFDE2C97}"/>
              </a:ext>
            </a:extLst>
          </p:cNvPr>
          <p:cNvSpPr/>
          <p:nvPr/>
        </p:nvSpPr>
        <p:spPr>
          <a:xfrm>
            <a:off x="3892984" y="4453240"/>
            <a:ext cx="71755" cy="7175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30" name="TextBox 29">
            <a:extLst>
              <a:ext uri="{FF2B5EF4-FFF2-40B4-BE49-F238E27FC236}">
                <a16:creationId xmlns:a16="http://schemas.microsoft.com/office/drawing/2014/main" id="{2ED042F8-A0F0-47CD-B6C7-DD3DAECA44EF}"/>
              </a:ext>
            </a:extLst>
          </p:cNvPr>
          <p:cNvSpPr txBox="1"/>
          <p:nvPr/>
        </p:nvSpPr>
        <p:spPr>
          <a:xfrm>
            <a:off x="5017349" y="4616194"/>
            <a:ext cx="914400" cy="276999"/>
          </a:xfrm>
          <a:prstGeom prst="rect">
            <a:avLst/>
          </a:prstGeom>
          <a:noFill/>
        </p:spPr>
        <p:txBody>
          <a:bodyPr wrap="square" rtlCol="0">
            <a:spAutoFit/>
          </a:bodyPr>
          <a:lstStyle/>
          <a:p>
            <a:r>
              <a:rPr lang="en-CA" sz="1200" dirty="0">
                <a:solidFill>
                  <a:schemeClr val="accent4"/>
                </a:solidFill>
              </a:rPr>
              <a:t>  SDGs</a:t>
            </a:r>
          </a:p>
        </p:txBody>
      </p:sp>
      <p:sp>
        <p:nvSpPr>
          <p:cNvPr id="31" name="Oval 30">
            <a:extLst>
              <a:ext uri="{FF2B5EF4-FFF2-40B4-BE49-F238E27FC236}">
                <a16:creationId xmlns:a16="http://schemas.microsoft.com/office/drawing/2014/main" id="{6930DB0F-2A40-48FB-9AD4-45172C4E1C99}"/>
              </a:ext>
            </a:extLst>
          </p:cNvPr>
          <p:cNvSpPr/>
          <p:nvPr/>
        </p:nvSpPr>
        <p:spPr>
          <a:xfrm>
            <a:off x="5032880" y="4718815"/>
            <a:ext cx="71755" cy="7175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32" name="TextBox 31">
            <a:extLst>
              <a:ext uri="{FF2B5EF4-FFF2-40B4-BE49-F238E27FC236}">
                <a16:creationId xmlns:a16="http://schemas.microsoft.com/office/drawing/2014/main" id="{7B76DA0C-C531-4CA3-A93E-08DA16E02AFD}"/>
              </a:ext>
            </a:extLst>
          </p:cNvPr>
          <p:cNvSpPr txBox="1"/>
          <p:nvPr/>
        </p:nvSpPr>
        <p:spPr>
          <a:xfrm>
            <a:off x="4352731" y="5388863"/>
            <a:ext cx="1943101" cy="276999"/>
          </a:xfrm>
          <a:prstGeom prst="rect">
            <a:avLst/>
          </a:prstGeom>
          <a:noFill/>
        </p:spPr>
        <p:txBody>
          <a:bodyPr wrap="square" rtlCol="0">
            <a:spAutoFit/>
          </a:bodyPr>
          <a:lstStyle/>
          <a:p>
            <a:r>
              <a:rPr lang="en-CA" sz="1200" dirty="0">
                <a:solidFill>
                  <a:schemeClr val="accent6"/>
                </a:solidFill>
              </a:rPr>
              <a:t>  Regulatory powers</a:t>
            </a:r>
          </a:p>
        </p:txBody>
      </p:sp>
      <p:sp>
        <p:nvSpPr>
          <p:cNvPr id="33" name="Oval 32">
            <a:extLst>
              <a:ext uri="{FF2B5EF4-FFF2-40B4-BE49-F238E27FC236}">
                <a16:creationId xmlns:a16="http://schemas.microsoft.com/office/drawing/2014/main" id="{101C9965-ADE5-4E58-8408-DFE642998E63}"/>
              </a:ext>
            </a:extLst>
          </p:cNvPr>
          <p:cNvSpPr/>
          <p:nvPr/>
        </p:nvSpPr>
        <p:spPr>
          <a:xfrm>
            <a:off x="4352730" y="5492200"/>
            <a:ext cx="71755" cy="7175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34" name="TextBox 33">
            <a:extLst>
              <a:ext uri="{FF2B5EF4-FFF2-40B4-BE49-F238E27FC236}">
                <a16:creationId xmlns:a16="http://schemas.microsoft.com/office/drawing/2014/main" id="{FB47C30B-CCCB-4AEF-9179-9F6193530461}"/>
              </a:ext>
            </a:extLst>
          </p:cNvPr>
          <p:cNvSpPr txBox="1"/>
          <p:nvPr/>
        </p:nvSpPr>
        <p:spPr>
          <a:xfrm>
            <a:off x="1820681" y="3147658"/>
            <a:ext cx="1943101" cy="461665"/>
          </a:xfrm>
          <a:prstGeom prst="rect">
            <a:avLst/>
          </a:prstGeom>
          <a:noFill/>
        </p:spPr>
        <p:txBody>
          <a:bodyPr wrap="square" rtlCol="0">
            <a:spAutoFit/>
          </a:bodyPr>
          <a:lstStyle/>
          <a:p>
            <a:r>
              <a:rPr lang="en-CA" sz="1200" dirty="0">
                <a:solidFill>
                  <a:schemeClr val="accent6"/>
                </a:solidFill>
              </a:rPr>
              <a:t>  Departmental powers</a:t>
            </a:r>
          </a:p>
          <a:p>
            <a:r>
              <a:rPr lang="en-CA" sz="1200" dirty="0">
                <a:solidFill>
                  <a:schemeClr val="accent5"/>
                </a:solidFill>
              </a:rPr>
              <a:t>  Departmental powers</a:t>
            </a:r>
          </a:p>
        </p:txBody>
      </p:sp>
      <p:sp>
        <p:nvSpPr>
          <p:cNvPr id="35" name="Oval 34">
            <a:extLst>
              <a:ext uri="{FF2B5EF4-FFF2-40B4-BE49-F238E27FC236}">
                <a16:creationId xmlns:a16="http://schemas.microsoft.com/office/drawing/2014/main" id="{D6B5FCBA-8280-4A9C-95CC-1AF28ED45053}"/>
              </a:ext>
            </a:extLst>
          </p:cNvPr>
          <p:cNvSpPr/>
          <p:nvPr/>
        </p:nvSpPr>
        <p:spPr>
          <a:xfrm>
            <a:off x="1831838" y="3246553"/>
            <a:ext cx="71755" cy="7175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36" name="Oval 35">
            <a:extLst>
              <a:ext uri="{FF2B5EF4-FFF2-40B4-BE49-F238E27FC236}">
                <a16:creationId xmlns:a16="http://schemas.microsoft.com/office/drawing/2014/main" id="{F4DE6699-4ED8-42A4-8883-A9C511B62A31}"/>
              </a:ext>
            </a:extLst>
          </p:cNvPr>
          <p:cNvSpPr/>
          <p:nvPr/>
        </p:nvSpPr>
        <p:spPr>
          <a:xfrm>
            <a:off x="1831838" y="3434301"/>
            <a:ext cx="71755" cy="7175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284224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sp>
        <p:nvSpPr>
          <p:cNvPr id="2" name="TextBox 1"/>
          <p:cNvSpPr txBox="1"/>
          <p:nvPr/>
        </p:nvSpPr>
        <p:spPr>
          <a:xfrm>
            <a:off x="522775" y="447121"/>
            <a:ext cx="7865151" cy="954107"/>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ea typeface="Arial" charset="0"/>
                <a:cs typeface="Arial" charset="0"/>
              </a:rPr>
              <a:t>Using HCP Surveys to Inform Informal Economic Governance in Cape Town</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7" name="Content Placeholder 6">
            <a:extLst>
              <a:ext uri="{FF2B5EF4-FFF2-40B4-BE49-F238E27FC236}">
                <a16:creationId xmlns:a16="http://schemas.microsoft.com/office/drawing/2014/main" id="{CD09514C-472A-45D7-A00E-47F09F5EB23E}"/>
              </a:ext>
            </a:extLst>
          </p:cNvPr>
          <p:cNvSpPr>
            <a:spLocks noGrp="1"/>
          </p:cNvSpPr>
          <p:nvPr>
            <p:ph idx="1"/>
          </p:nvPr>
        </p:nvSpPr>
        <p:spPr>
          <a:xfrm>
            <a:off x="838200" y="1825625"/>
            <a:ext cx="7121893" cy="4351338"/>
          </a:xfrm>
        </p:spPr>
        <p:txBody>
          <a:bodyPr/>
          <a:lstStyle/>
          <a:p>
            <a:r>
              <a:rPr lang="en-CA" dirty="0"/>
              <a:t>Insights:</a:t>
            </a:r>
          </a:p>
          <a:p>
            <a:endParaRPr lang="en-CA" dirty="0"/>
          </a:p>
          <a:p>
            <a:pPr lvl="1"/>
            <a:r>
              <a:rPr lang="en-CA" dirty="0"/>
              <a:t>1. Informality plays a key role in household food security, particularly for low-income households</a:t>
            </a:r>
          </a:p>
          <a:p>
            <a:pPr lvl="1"/>
            <a:endParaRPr lang="en-CA" dirty="0"/>
          </a:p>
          <a:p>
            <a:pPr lvl="1"/>
            <a:r>
              <a:rPr lang="en-CA" dirty="0"/>
              <a:t>2. Poverty and unemployment are primary drivers of informality</a:t>
            </a:r>
          </a:p>
          <a:p>
            <a:pPr lvl="1"/>
            <a:endParaRPr lang="en-CA" dirty="0"/>
          </a:p>
          <a:p>
            <a:pPr lvl="1"/>
            <a:r>
              <a:rPr lang="en-CA" dirty="0"/>
              <a:t>3. Vendors face high levels of competition and inadequate sales despite widespread household food insecurity </a:t>
            </a:r>
          </a:p>
        </p:txBody>
      </p:sp>
    </p:spTree>
    <p:extLst>
      <p:ext uri="{BB962C8B-B14F-4D97-AF65-F5344CB8AC3E}">
        <p14:creationId xmlns:p14="http://schemas.microsoft.com/office/powerpoint/2010/main" val="423751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sp>
        <p:nvSpPr>
          <p:cNvPr id="2" name="TextBox 1"/>
          <p:cNvSpPr txBox="1"/>
          <p:nvPr/>
        </p:nvSpPr>
        <p:spPr>
          <a:xfrm>
            <a:off x="522775" y="447121"/>
            <a:ext cx="7865151" cy="523220"/>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ea typeface="Arial" charset="0"/>
                <a:cs typeface="Arial" charset="0"/>
              </a:rPr>
              <a:t>Argument</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1155033"/>
            <a:ext cx="7352495" cy="5063344"/>
          </a:xfrm>
        </p:spPr>
        <p:txBody>
          <a:bodyPr>
            <a:noAutofit/>
          </a:bodyPr>
          <a:lstStyle/>
          <a:p>
            <a:pPr>
              <a:lnSpc>
                <a:spcPct val="110000"/>
              </a:lnSpc>
              <a:spcAft>
                <a:spcPts val="1200"/>
              </a:spcAft>
            </a:pPr>
            <a:r>
              <a:rPr lang="en-ZA" sz="2400" dirty="0">
                <a:latin typeface="Century Gothic" panose="020B0502020202020204" pitchFamily="34" charset="0"/>
              </a:rPr>
              <a:t>Two key governance problems define Cape Town’s informal economy:</a:t>
            </a:r>
          </a:p>
          <a:p>
            <a:pPr lvl="1">
              <a:lnSpc>
                <a:spcPct val="110000"/>
              </a:lnSpc>
              <a:spcAft>
                <a:spcPts val="1200"/>
              </a:spcAft>
            </a:pPr>
            <a:r>
              <a:rPr lang="en-ZA" dirty="0">
                <a:latin typeface="Century Gothic" panose="020B0502020202020204" pitchFamily="34" charset="0"/>
              </a:rPr>
              <a:t>1. Institutional and policy architecture is inadequate </a:t>
            </a:r>
          </a:p>
          <a:p>
            <a:pPr lvl="2">
              <a:lnSpc>
                <a:spcPct val="110000"/>
              </a:lnSpc>
              <a:spcAft>
                <a:spcPts val="1200"/>
              </a:spcAft>
            </a:pPr>
            <a:r>
              <a:rPr lang="en-ZA" sz="1800" dirty="0">
                <a:latin typeface="Century Gothic" panose="020B0502020202020204" pitchFamily="34" charset="0"/>
              </a:rPr>
              <a:t>Governance is incoherent, ad hoc and unplanned </a:t>
            </a:r>
          </a:p>
          <a:p>
            <a:pPr lvl="2">
              <a:lnSpc>
                <a:spcPct val="110000"/>
              </a:lnSpc>
              <a:spcAft>
                <a:spcPts val="1200"/>
              </a:spcAft>
            </a:pPr>
            <a:r>
              <a:rPr lang="en-ZA" sz="1800" dirty="0">
                <a:latin typeface="Century Gothic" panose="020B0502020202020204" pitchFamily="34" charset="0"/>
              </a:rPr>
              <a:t>Lack of coordination between levels of government and across government departments</a:t>
            </a:r>
          </a:p>
          <a:p>
            <a:pPr lvl="2">
              <a:lnSpc>
                <a:spcPct val="110000"/>
              </a:lnSpc>
              <a:spcAft>
                <a:spcPts val="1200"/>
              </a:spcAft>
            </a:pPr>
            <a:r>
              <a:rPr lang="en-ZA" sz="1800" dirty="0">
                <a:latin typeface="Century Gothic" panose="020B0502020202020204" pitchFamily="34" charset="0"/>
              </a:rPr>
              <a:t>Policies are often not implemented</a:t>
            </a:r>
          </a:p>
          <a:p>
            <a:pPr lvl="1">
              <a:lnSpc>
                <a:spcPct val="110000"/>
              </a:lnSpc>
              <a:spcAft>
                <a:spcPts val="1200"/>
              </a:spcAft>
            </a:pPr>
            <a:r>
              <a:rPr lang="en-ZA" dirty="0">
                <a:latin typeface="Century Gothic" panose="020B0502020202020204" pitchFamily="34" charset="0"/>
              </a:rPr>
              <a:t>2. Existing policies and legislation are poorly designed</a:t>
            </a:r>
          </a:p>
          <a:p>
            <a:pPr lvl="2">
              <a:lnSpc>
                <a:spcPct val="110000"/>
              </a:lnSpc>
              <a:spcAft>
                <a:spcPts val="1200"/>
              </a:spcAft>
            </a:pPr>
            <a:r>
              <a:rPr lang="en-ZA" sz="1800" dirty="0">
                <a:latin typeface="Century Gothic" panose="020B0502020202020204" pitchFamily="34" charset="0"/>
              </a:rPr>
              <a:t>Little alignment with informal vendors’ needs and priorities </a:t>
            </a:r>
          </a:p>
        </p:txBody>
      </p:sp>
    </p:spTree>
    <p:extLst>
      <p:ext uri="{BB962C8B-B14F-4D97-AF65-F5344CB8AC3E}">
        <p14:creationId xmlns:p14="http://schemas.microsoft.com/office/powerpoint/2010/main" val="770248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6" name="TextBox 5">
            <a:extLst>
              <a:ext uri="{FF2B5EF4-FFF2-40B4-BE49-F238E27FC236}">
                <a16:creationId xmlns:a16="http://schemas.microsoft.com/office/drawing/2014/main" id="{A8DFA3B9-485C-894F-B806-B008FD081AAC}"/>
              </a:ext>
            </a:extLst>
          </p:cNvPr>
          <p:cNvSpPr txBox="1"/>
          <p:nvPr/>
        </p:nvSpPr>
        <p:spPr>
          <a:xfrm>
            <a:off x="8733220" y="2598003"/>
            <a:ext cx="2997359" cy="830997"/>
          </a:xfrm>
          <a:prstGeom prst="rect">
            <a:avLst/>
          </a:prstGeom>
          <a:noFill/>
        </p:spPr>
        <p:txBody>
          <a:bodyPr wrap="none" rtlCol="0">
            <a:spAutoFit/>
          </a:bodyPr>
          <a:lstStyle/>
          <a:p>
            <a:pPr algn="ctr"/>
            <a:r>
              <a:rPr lang="en-GB" sz="2400" dirty="0">
                <a:solidFill>
                  <a:schemeClr val="bg1"/>
                </a:solidFill>
              </a:rPr>
              <a:t>Food Source Access by</a:t>
            </a:r>
          </a:p>
          <a:p>
            <a:pPr algn="ctr"/>
            <a:r>
              <a:rPr lang="en-GB" sz="2400" dirty="0">
                <a:solidFill>
                  <a:schemeClr val="bg1"/>
                </a:solidFill>
              </a:rPr>
              <a:t>Income Terciles</a:t>
            </a:r>
          </a:p>
        </p:txBody>
      </p:sp>
      <p:pic>
        <p:nvPicPr>
          <p:cNvPr id="9" name="Picture 8">
            <a:extLst>
              <a:ext uri="{FF2B5EF4-FFF2-40B4-BE49-F238E27FC236}">
                <a16:creationId xmlns:a16="http://schemas.microsoft.com/office/drawing/2014/main" id="{4112F2CC-C5D5-4AE9-BCCD-47080B86FA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24525" y="545"/>
            <a:ext cx="6065550" cy="6858000"/>
          </a:xfrm>
          <a:prstGeom prst="rect">
            <a:avLst/>
          </a:prstGeom>
          <a:noFill/>
          <a:ln>
            <a:noFill/>
          </a:ln>
        </p:spPr>
      </p:pic>
    </p:spTree>
    <p:extLst>
      <p:ext uri="{BB962C8B-B14F-4D97-AF65-F5344CB8AC3E}">
        <p14:creationId xmlns:p14="http://schemas.microsoft.com/office/powerpoint/2010/main" val="420882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6" name="TextBox 5">
            <a:extLst>
              <a:ext uri="{FF2B5EF4-FFF2-40B4-BE49-F238E27FC236}">
                <a16:creationId xmlns:a16="http://schemas.microsoft.com/office/drawing/2014/main" id="{A8DFA3B9-485C-894F-B806-B008FD081AAC}"/>
              </a:ext>
            </a:extLst>
          </p:cNvPr>
          <p:cNvSpPr txBox="1"/>
          <p:nvPr/>
        </p:nvSpPr>
        <p:spPr>
          <a:xfrm>
            <a:off x="8473762" y="2598003"/>
            <a:ext cx="3516284" cy="830997"/>
          </a:xfrm>
          <a:prstGeom prst="rect">
            <a:avLst/>
          </a:prstGeom>
          <a:noFill/>
        </p:spPr>
        <p:txBody>
          <a:bodyPr wrap="none" rtlCol="0">
            <a:spAutoFit/>
          </a:bodyPr>
          <a:lstStyle/>
          <a:p>
            <a:pPr algn="ctr"/>
            <a:r>
              <a:rPr lang="en-GB" sz="2400" dirty="0">
                <a:solidFill>
                  <a:schemeClr val="bg1"/>
                </a:solidFill>
              </a:rPr>
              <a:t>Household Food Insecurity</a:t>
            </a:r>
          </a:p>
          <a:p>
            <a:pPr algn="ctr"/>
            <a:r>
              <a:rPr lang="en-GB" sz="2400" dirty="0">
                <a:solidFill>
                  <a:schemeClr val="bg1"/>
                </a:solidFill>
              </a:rPr>
              <a:t>Levels by Income Quintiles</a:t>
            </a:r>
          </a:p>
        </p:txBody>
      </p:sp>
      <p:graphicFrame>
        <p:nvGraphicFramePr>
          <p:cNvPr id="2" name="Table 1">
            <a:extLst>
              <a:ext uri="{FF2B5EF4-FFF2-40B4-BE49-F238E27FC236}">
                <a16:creationId xmlns:a16="http://schemas.microsoft.com/office/drawing/2014/main" id="{DB153C2F-94E3-4998-B8F7-74A964E6B7D8}"/>
              </a:ext>
            </a:extLst>
          </p:cNvPr>
          <p:cNvGraphicFramePr>
            <a:graphicFrameLocks noGrp="1"/>
          </p:cNvGraphicFramePr>
          <p:nvPr>
            <p:extLst>
              <p:ext uri="{D42A27DB-BD31-4B8C-83A1-F6EECF244321}">
                <p14:modId xmlns:p14="http://schemas.microsoft.com/office/powerpoint/2010/main" val="3981791283"/>
              </p:ext>
            </p:extLst>
          </p:nvPr>
        </p:nvGraphicFramePr>
        <p:xfrm>
          <a:off x="317635" y="500514"/>
          <a:ext cx="7652085" cy="5938785"/>
        </p:xfrm>
        <a:graphic>
          <a:graphicData uri="http://schemas.openxmlformats.org/drawingml/2006/table">
            <a:tbl>
              <a:tblPr firstRow="1" firstCol="1" bandRow="1">
                <a:tableStyleId>{5C22544A-7EE6-4342-B048-85BDC9FD1C3A}</a:tableStyleId>
              </a:tblPr>
              <a:tblGrid>
                <a:gridCol w="2039390">
                  <a:extLst>
                    <a:ext uri="{9D8B030D-6E8A-4147-A177-3AD203B41FA5}">
                      <a16:colId xmlns:a16="http://schemas.microsoft.com/office/drawing/2014/main" val="2572982613"/>
                    </a:ext>
                  </a:extLst>
                </a:gridCol>
                <a:gridCol w="2039390">
                  <a:extLst>
                    <a:ext uri="{9D8B030D-6E8A-4147-A177-3AD203B41FA5}">
                      <a16:colId xmlns:a16="http://schemas.microsoft.com/office/drawing/2014/main" val="3945864811"/>
                    </a:ext>
                  </a:extLst>
                </a:gridCol>
                <a:gridCol w="714101">
                  <a:extLst>
                    <a:ext uri="{9D8B030D-6E8A-4147-A177-3AD203B41FA5}">
                      <a16:colId xmlns:a16="http://schemas.microsoft.com/office/drawing/2014/main" val="3234352946"/>
                    </a:ext>
                  </a:extLst>
                </a:gridCol>
                <a:gridCol w="714801">
                  <a:extLst>
                    <a:ext uri="{9D8B030D-6E8A-4147-A177-3AD203B41FA5}">
                      <a16:colId xmlns:a16="http://schemas.microsoft.com/office/drawing/2014/main" val="576016039"/>
                    </a:ext>
                  </a:extLst>
                </a:gridCol>
                <a:gridCol w="714801">
                  <a:extLst>
                    <a:ext uri="{9D8B030D-6E8A-4147-A177-3AD203B41FA5}">
                      <a16:colId xmlns:a16="http://schemas.microsoft.com/office/drawing/2014/main" val="3467655459"/>
                    </a:ext>
                  </a:extLst>
                </a:gridCol>
                <a:gridCol w="714801">
                  <a:extLst>
                    <a:ext uri="{9D8B030D-6E8A-4147-A177-3AD203B41FA5}">
                      <a16:colId xmlns:a16="http://schemas.microsoft.com/office/drawing/2014/main" val="1522814648"/>
                    </a:ext>
                  </a:extLst>
                </a:gridCol>
                <a:gridCol w="714801">
                  <a:extLst>
                    <a:ext uri="{9D8B030D-6E8A-4147-A177-3AD203B41FA5}">
                      <a16:colId xmlns:a16="http://schemas.microsoft.com/office/drawing/2014/main" val="1212532127"/>
                    </a:ext>
                  </a:extLst>
                </a:gridCol>
              </a:tblGrid>
              <a:tr h="659865">
                <a:tc rowSpan="2" gridSpan="2">
                  <a:txBody>
                    <a:bodyPr/>
                    <a:lstStyle/>
                    <a:p>
                      <a:pPr algn="ctr">
                        <a:lnSpc>
                          <a:spcPct val="107000"/>
                        </a:lnSpc>
                        <a:spcAft>
                          <a:spcPts val="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rowSpan="2" hMerge="1">
                  <a:txBody>
                    <a:bodyPr/>
                    <a:lstStyle/>
                    <a:p>
                      <a:endParaRPr lang="en-CA"/>
                    </a:p>
                  </a:txBody>
                  <a:tcPr/>
                </a:tc>
                <a:tc gridSpan="5">
                  <a:txBody>
                    <a:bodyPr/>
                    <a:lstStyle/>
                    <a:p>
                      <a:pPr algn="ctr">
                        <a:lnSpc>
                          <a:spcPct val="107000"/>
                        </a:lnSpc>
                        <a:spcAft>
                          <a:spcPts val="0"/>
                        </a:spcAft>
                      </a:pPr>
                      <a:r>
                        <a:rPr lang="en-CA" sz="1800" dirty="0">
                          <a:effectLst/>
                        </a:rPr>
                        <a:t>Income Quintiles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347142692"/>
                  </a:ext>
                </a:extLst>
              </a:tr>
              <a:tr h="659865">
                <a:tc gridSpan="2" vMerge="1">
                  <a:txBody>
                    <a:bodyPr/>
                    <a:lstStyle/>
                    <a:p>
                      <a:endParaRPr lang="en-CA"/>
                    </a:p>
                  </a:txBody>
                  <a:tcPr/>
                </a:tc>
                <a:tc hMerge="1" vMerge="1">
                  <a:txBody>
                    <a:bodyPr/>
                    <a:lstStyle/>
                    <a:p>
                      <a:endParaRPr lang="en-CA"/>
                    </a:p>
                  </a:txBody>
                  <a:tcPr/>
                </a:tc>
                <a:tc>
                  <a:txBody>
                    <a:bodyPr/>
                    <a:lstStyle/>
                    <a:p>
                      <a:pPr algn="ctr">
                        <a:lnSpc>
                          <a:spcPct val="107000"/>
                        </a:lnSpc>
                        <a:spcAft>
                          <a:spcPts val="0"/>
                        </a:spcAft>
                      </a:pPr>
                      <a:r>
                        <a:rPr lang="en-CA" sz="1800">
                          <a:effectLst/>
                        </a:rPr>
                        <a:t>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4</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6531459"/>
                  </a:ext>
                </a:extLst>
              </a:tr>
              <a:tr h="659865">
                <a:tc gridSpan="2">
                  <a:txBody>
                    <a:bodyPr/>
                    <a:lstStyle/>
                    <a:p>
                      <a:pPr>
                        <a:lnSpc>
                          <a:spcPct val="107000"/>
                        </a:lnSpc>
                        <a:spcAft>
                          <a:spcPts val="0"/>
                        </a:spcAft>
                      </a:pPr>
                      <a:r>
                        <a:rPr lang="en-CA" sz="1800" dirty="0">
                          <a:effectLst/>
                        </a:rPr>
                        <a:t>            HFIAS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hMerge="1">
                  <a:txBody>
                    <a:bodyPr/>
                    <a:lstStyle/>
                    <a:p>
                      <a:endParaRPr lang="en-CA"/>
                    </a:p>
                  </a:txBody>
                  <a:tcPr/>
                </a:tc>
                <a:tc>
                  <a:txBody>
                    <a:bodyPr/>
                    <a:lstStyle/>
                    <a:p>
                      <a:pPr algn="ctr">
                        <a:lnSpc>
                          <a:spcPct val="107000"/>
                        </a:lnSpc>
                        <a:spcAft>
                          <a:spcPts val="0"/>
                        </a:spcAft>
                      </a:pPr>
                      <a:r>
                        <a:rPr lang="en-CA" sz="1800">
                          <a:effectLst/>
                        </a:rPr>
                        <a:t>12.6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8.3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6.3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0.6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968551"/>
                  </a:ext>
                </a:extLst>
              </a:tr>
              <a:tr h="659865">
                <a:tc rowSpan="4">
                  <a:txBody>
                    <a:bodyPr/>
                    <a:lstStyle/>
                    <a:p>
                      <a:pPr algn="ctr">
                        <a:lnSpc>
                          <a:spcPct val="107000"/>
                        </a:lnSpc>
                        <a:spcAft>
                          <a:spcPts val="0"/>
                        </a:spcAft>
                      </a:pPr>
                      <a:r>
                        <a:rPr lang="en-CA" sz="1800" dirty="0">
                          <a:effectLst/>
                        </a:rPr>
                        <a:t> </a:t>
                      </a:r>
                    </a:p>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r>
                        <a:rPr lang="en-CA" sz="1800" dirty="0">
                          <a:effectLst/>
                        </a:rPr>
                        <a:t>HFIAP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800" i="1" dirty="0">
                          <a:effectLst/>
                        </a:rPr>
                        <a:t>Food Secure</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8.1%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21.7%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32.7%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66.2%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91.9%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0027744"/>
                  </a:ext>
                </a:extLst>
              </a:tr>
              <a:tr h="659865">
                <a:tc vMerge="1">
                  <a:txBody>
                    <a:bodyPr/>
                    <a:lstStyle/>
                    <a:p>
                      <a:endParaRPr lang="en-CA"/>
                    </a:p>
                  </a:txBody>
                  <a:tcPr/>
                </a:tc>
                <a:tc>
                  <a:txBody>
                    <a:bodyPr/>
                    <a:lstStyle/>
                    <a:p>
                      <a:pPr algn="ctr">
                        <a:lnSpc>
                          <a:spcPct val="107000"/>
                        </a:lnSpc>
                        <a:spcAft>
                          <a:spcPts val="0"/>
                        </a:spcAft>
                      </a:pPr>
                      <a:r>
                        <a:rPr lang="en-CA" sz="1800" i="1" dirty="0">
                          <a:effectLst/>
                        </a:rPr>
                        <a:t>Mildly Food Insecure</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5.1%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6.7%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8.9%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6.9%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1.7%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801250"/>
                  </a:ext>
                </a:extLst>
              </a:tr>
              <a:tr h="659865">
                <a:tc vMerge="1">
                  <a:txBody>
                    <a:bodyPr/>
                    <a:lstStyle/>
                    <a:p>
                      <a:endParaRPr lang="en-CA"/>
                    </a:p>
                  </a:txBody>
                  <a:tcPr/>
                </a:tc>
                <a:tc>
                  <a:txBody>
                    <a:bodyPr/>
                    <a:lstStyle/>
                    <a:p>
                      <a:pPr algn="ctr">
                        <a:lnSpc>
                          <a:spcPct val="107000"/>
                        </a:lnSpc>
                        <a:spcAft>
                          <a:spcPts val="0"/>
                        </a:spcAft>
                      </a:pPr>
                      <a:r>
                        <a:rPr lang="en-CA" sz="1800" i="1" dirty="0">
                          <a:effectLst/>
                        </a:rPr>
                        <a:t>Moderately Food Insecure</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16.9%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19.5%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18.9%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9.2%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1.7%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2742525"/>
                  </a:ext>
                </a:extLst>
              </a:tr>
              <a:tr h="659865">
                <a:tc vMerge="1">
                  <a:txBody>
                    <a:bodyPr/>
                    <a:lstStyle/>
                    <a:p>
                      <a:endParaRPr lang="en-CA"/>
                    </a:p>
                  </a:txBody>
                  <a:tcPr/>
                </a:tc>
                <a:tc>
                  <a:txBody>
                    <a:bodyPr/>
                    <a:lstStyle/>
                    <a:p>
                      <a:pPr algn="ctr">
                        <a:lnSpc>
                          <a:spcPct val="107000"/>
                        </a:lnSpc>
                        <a:spcAft>
                          <a:spcPts val="0"/>
                        </a:spcAft>
                      </a:pPr>
                      <a:r>
                        <a:rPr lang="en-CA" sz="1800" i="1" dirty="0">
                          <a:effectLst/>
                        </a:rPr>
                        <a:t>Severely Food Insecure</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69.8%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52%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39.5%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17.7%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4.7%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9712027"/>
                  </a:ext>
                </a:extLst>
              </a:tr>
              <a:tr h="659865">
                <a:tc>
                  <a:txBody>
                    <a:bodyPr/>
                    <a:lstStyle/>
                    <a:p>
                      <a:pPr algn="ctr">
                        <a:lnSpc>
                          <a:spcPct val="107000"/>
                        </a:lnSpc>
                        <a:spcAft>
                          <a:spcPts val="0"/>
                        </a:spcAft>
                      </a:pPr>
                      <a:r>
                        <a:rPr lang="en-CA" sz="1800" dirty="0">
                          <a:effectLst/>
                        </a:rPr>
                        <a:t>HDDS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800" i="1" dirty="0">
                          <a:effectLst/>
                        </a:rPr>
                        <a:t>Mean Scores</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5.1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6.2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6.7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7.5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8.0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8351979"/>
                  </a:ext>
                </a:extLst>
              </a:tr>
              <a:tr h="659865">
                <a:tc>
                  <a:txBody>
                    <a:bodyPr/>
                    <a:lstStyle/>
                    <a:p>
                      <a:pPr algn="ctr">
                        <a:lnSpc>
                          <a:spcPct val="107000"/>
                        </a:lnSpc>
                        <a:spcAft>
                          <a:spcPts val="0"/>
                        </a:spcAft>
                      </a:pPr>
                      <a:r>
                        <a:rPr lang="en-CA" sz="1800" dirty="0">
                          <a:effectLst/>
                        </a:rPr>
                        <a:t>MAHFP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tabLst>
                          <a:tab pos="333375" algn="l"/>
                        </a:tabLst>
                      </a:pPr>
                      <a:r>
                        <a:rPr lang="en-CA" sz="1800" i="1" dirty="0">
                          <a:effectLst/>
                        </a:rPr>
                        <a:t>Mean Scores</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7.1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8.8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9.7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11.0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11.9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3138618"/>
                  </a:ext>
                </a:extLst>
              </a:tr>
            </a:tbl>
          </a:graphicData>
        </a:graphic>
      </p:graphicFrame>
    </p:spTree>
    <p:extLst>
      <p:ext uri="{BB962C8B-B14F-4D97-AF65-F5344CB8AC3E}">
        <p14:creationId xmlns:p14="http://schemas.microsoft.com/office/powerpoint/2010/main" val="425450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6" name="TextBox 5">
            <a:extLst>
              <a:ext uri="{FF2B5EF4-FFF2-40B4-BE49-F238E27FC236}">
                <a16:creationId xmlns:a16="http://schemas.microsoft.com/office/drawing/2014/main" id="{A8DFA3B9-485C-894F-B806-B008FD081AAC}"/>
              </a:ext>
            </a:extLst>
          </p:cNvPr>
          <p:cNvSpPr txBox="1"/>
          <p:nvPr/>
        </p:nvSpPr>
        <p:spPr>
          <a:xfrm>
            <a:off x="8904583" y="2967335"/>
            <a:ext cx="2654637" cy="461665"/>
          </a:xfrm>
          <a:prstGeom prst="rect">
            <a:avLst/>
          </a:prstGeom>
          <a:noFill/>
        </p:spPr>
        <p:txBody>
          <a:bodyPr wrap="none" rtlCol="0">
            <a:spAutoFit/>
          </a:bodyPr>
          <a:lstStyle/>
          <a:p>
            <a:pPr algn="ctr"/>
            <a:r>
              <a:rPr lang="en-GB" sz="2400" dirty="0">
                <a:solidFill>
                  <a:schemeClr val="bg1"/>
                </a:solidFill>
              </a:rPr>
              <a:t>Vendor Motivations</a:t>
            </a:r>
          </a:p>
        </p:txBody>
      </p:sp>
      <p:graphicFrame>
        <p:nvGraphicFramePr>
          <p:cNvPr id="7" name="Content Placeholder 6">
            <a:extLst>
              <a:ext uri="{FF2B5EF4-FFF2-40B4-BE49-F238E27FC236}">
                <a16:creationId xmlns:a16="http://schemas.microsoft.com/office/drawing/2014/main" id="{3E4544C7-F827-4956-9F30-3E5AA17886AF}"/>
              </a:ext>
            </a:extLst>
          </p:cNvPr>
          <p:cNvGraphicFramePr>
            <a:graphicFrameLocks noGrp="1"/>
          </p:cNvGraphicFramePr>
          <p:nvPr>
            <p:ph idx="1"/>
            <p:extLst>
              <p:ext uri="{D42A27DB-BD31-4B8C-83A1-F6EECF244321}">
                <p14:modId xmlns:p14="http://schemas.microsoft.com/office/powerpoint/2010/main" val="3600118105"/>
              </p:ext>
            </p:extLst>
          </p:nvPr>
        </p:nvGraphicFramePr>
        <p:xfrm>
          <a:off x="487439" y="221381"/>
          <a:ext cx="7430703" cy="6555677"/>
        </p:xfrm>
        <a:graphic>
          <a:graphicData uri="http://schemas.openxmlformats.org/drawingml/2006/table">
            <a:tbl>
              <a:tblPr>
                <a:tableStyleId>{5C22544A-7EE6-4342-B048-85BDC9FD1C3A}</a:tableStyleId>
              </a:tblPr>
              <a:tblGrid>
                <a:gridCol w="6416884">
                  <a:extLst>
                    <a:ext uri="{9D8B030D-6E8A-4147-A177-3AD203B41FA5}">
                      <a16:colId xmlns:a16="http://schemas.microsoft.com/office/drawing/2014/main" val="2031305741"/>
                    </a:ext>
                  </a:extLst>
                </a:gridCol>
                <a:gridCol w="1013819">
                  <a:extLst>
                    <a:ext uri="{9D8B030D-6E8A-4147-A177-3AD203B41FA5}">
                      <a16:colId xmlns:a16="http://schemas.microsoft.com/office/drawing/2014/main" val="4291688209"/>
                    </a:ext>
                  </a:extLst>
                </a:gridCol>
              </a:tblGrid>
              <a:tr h="434514">
                <a:tc>
                  <a:txBody>
                    <a:bodyPr/>
                    <a:lstStyle/>
                    <a:p>
                      <a:pPr algn="ctr">
                        <a:lnSpc>
                          <a:spcPct val="107000"/>
                        </a:lnSpc>
                        <a:spcAft>
                          <a:spcPts val="0"/>
                        </a:spcAft>
                      </a:pPr>
                      <a:r>
                        <a:rPr lang="en-CA" sz="1400" dirty="0">
                          <a:solidFill>
                            <a:schemeClr val="bg1"/>
                          </a:solidFill>
                          <a:effectLst/>
                        </a:rPr>
                        <a:t>Motivations</a:t>
                      </a:r>
                    </a:p>
                    <a:p>
                      <a:pPr>
                        <a:lnSpc>
                          <a:spcPct val="107000"/>
                        </a:lnSpc>
                        <a:spcAft>
                          <a:spcPts val="0"/>
                        </a:spcAft>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solidFill>
                      <a:srgbClr val="C00000"/>
                    </a:solidFill>
                  </a:tcPr>
                </a:tc>
                <a:tc>
                  <a:txBody>
                    <a:bodyPr/>
                    <a:lstStyle/>
                    <a:p>
                      <a:pPr algn="ctr">
                        <a:lnSpc>
                          <a:spcPct val="107000"/>
                        </a:lnSpc>
                        <a:spcAft>
                          <a:spcPts val="0"/>
                        </a:spcAft>
                      </a:pPr>
                      <a:r>
                        <a:rPr lang="en-CA" sz="1400" dirty="0">
                          <a:solidFill>
                            <a:schemeClr val="bg1"/>
                          </a:solidFill>
                          <a:effectLst/>
                        </a:rPr>
                        <a:t>Mean Score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solidFill>
                      <a:srgbClr val="C00000"/>
                    </a:solidFill>
                  </a:tcPr>
                </a:tc>
                <a:extLst>
                  <a:ext uri="{0D108BD9-81ED-4DB2-BD59-A6C34878D82A}">
                    <a16:rowId xmlns:a16="http://schemas.microsoft.com/office/drawing/2014/main" val="1520677897"/>
                  </a:ext>
                </a:extLst>
              </a:tr>
              <a:tr h="211802">
                <a:tc>
                  <a:txBody>
                    <a:bodyPr/>
                    <a:lstStyle/>
                    <a:p>
                      <a:pPr>
                        <a:lnSpc>
                          <a:spcPct val="107000"/>
                        </a:lnSpc>
                        <a:spcAft>
                          <a:spcPts val="0"/>
                        </a:spcAft>
                      </a:pPr>
                      <a:r>
                        <a:rPr lang="en-CA" sz="1400">
                          <a:effectLst/>
                        </a:rPr>
                        <a:t>Economic survival/financial support of dependents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14463980"/>
                  </a:ext>
                </a:extLst>
              </a:tr>
              <a:tr h="211802">
                <a:tc>
                  <a:txBody>
                    <a:bodyPr/>
                    <a:lstStyle/>
                    <a:p>
                      <a:pPr>
                        <a:lnSpc>
                          <a:spcPct val="107000"/>
                        </a:lnSpc>
                        <a:spcAft>
                          <a:spcPts val="0"/>
                        </a:spcAft>
                      </a:pPr>
                      <a:r>
                        <a:rPr lang="en-CA" sz="1400" dirty="0">
                          <a:effectLst/>
                        </a:rPr>
                        <a:t>I needed money just to survive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4.07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729349981"/>
                  </a:ext>
                </a:extLst>
              </a:tr>
              <a:tr h="211802">
                <a:tc>
                  <a:txBody>
                    <a:bodyPr/>
                    <a:lstStyle/>
                    <a:p>
                      <a:pPr>
                        <a:lnSpc>
                          <a:spcPct val="107000"/>
                        </a:lnSpc>
                        <a:spcAft>
                          <a:spcPts val="0"/>
                        </a:spcAft>
                      </a:pPr>
                      <a:r>
                        <a:rPr lang="en-CA" sz="1400">
                          <a:effectLst/>
                        </a:rPr>
                        <a:t>I wanted to give my family greater financial security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3.99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055776581"/>
                  </a:ext>
                </a:extLst>
              </a:tr>
              <a:tr h="211802">
                <a:tc>
                  <a:txBody>
                    <a:bodyPr/>
                    <a:lstStyle/>
                    <a:p>
                      <a:pPr>
                        <a:lnSpc>
                          <a:spcPct val="107000"/>
                        </a:lnSpc>
                        <a:spcAft>
                          <a:spcPts val="0"/>
                        </a:spcAft>
                      </a:pPr>
                      <a:r>
                        <a:rPr lang="en-CA" sz="1400" dirty="0">
                          <a:effectLst/>
                        </a:rPr>
                        <a:t>I was unemployed and unable to find a job</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3.16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102737827"/>
                  </a:ext>
                </a:extLst>
              </a:tr>
              <a:tr h="211802">
                <a:tc>
                  <a:txBody>
                    <a:bodyPr/>
                    <a:lstStyle/>
                    <a:p>
                      <a:pPr>
                        <a:lnSpc>
                          <a:spcPct val="107000"/>
                        </a:lnSpc>
                        <a:spcAft>
                          <a:spcPts val="0"/>
                        </a:spcAft>
                      </a:pPr>
                      <a:r>
                        <a:rPr lang="en-CA" sz="1400">
                          <a:effectLst/>
                        </a:rPr>
                        <a:t>I wanted to make more money to send to my family in my home area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3.02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514859298"/>
                  </a:ext>
                </a:extLst>
              </a:tr>
              <a:tr h="211802">
                <a:tc>
                  <a:txBody>
                    <a:bodyPr/>
                    <a:lstStyle/>
                    <a:p>
                      <a:pPr>
                        <a:lnSpc>
                          <a:spcPct val="107000"/>
                        </a:lnSpc>
                        <a:spcAft>
                          <a:spcPts val="0"/>
                        </a:spcAft>
                      </a:pPr>
                      <a:r>
                        <a:rPr lang="en-CA" sz="1400" dirty="0">
                          <a:effectLst/>
                        </a:rPr>
                        <a:t>I had a job but it did not pay enough</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2.51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41093916"/>
                  </a:ext>
                </a:extLst>
              </a:tr>
              <a:tr h="211802">
                <a:tc>
                  <a:txBody>
                    <a:bodyPr/>
                    <a:lstStyle/>
                    <a:p>
                      <a:pPr>
                        <a:lnSpc>
                          <a:spcPct val="107000"/>
                        </a:lnSpc>
                        <a:spcAft>
                          <a:spcPts val="0"/>
                        </a:spcAft>
                      </a:pPr>
                      <a:r>
                        <a:rPr lang="en-CA" sz="1400" dirty="0">
                          <a:effectLst/>
                        </a:rPr>
                        <a:t>I had a job, but it did not suit my qualifications and experience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1.82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05699073"/>
                  </a:ext>
                </a:extLst>
              </a:tr>
              <a:tr h="211802">
                <a:tc>
                  <a:txBody>
                    <a:bodyPr/>
                    <a:lstStyle/>
                    <a:p>
                      <a:pPr>
                        <a:lnSpc>
                          <a:spcPct val="107000"/>
                        </a:lnSpc>
                        <a:spcAft>
                          <a:spcPts val="0"/>
                        </a:spcAft>
                      </a:pPr>
                      <a:r>
                        <a:rPr lang="en-CA" sz="1400" dirty="0">
                          <a:effectLst/>
                        </a:rPr>
                        <a:t>Providing employment/product/service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76309540"/>
                  </a:ext>
                </a:extLst>
              </a:tr>
              <a:tr h="211802">
                <a:tc>
                  <a:txBody>
                    <a:bodyPr/>
                    <a:lstStyle/>
                    <a:p>
                      <a:pPr>
                        <a:lnSpc>
                          <a:spcPct val="107000"/>
                        </a:lnSpc>
                        <a:spcAft>
                          <a:spcPts val="0"/>
                        </a:spcAft>
                      </a:pPr>
                      <a:r>
                        <a:rPr lang="en-CA" sz="1400" dirty="0">
                          <a:effectLst/>
                        </a:rPr>
                        <a:t>I wanted to provide a service/product to consumers in my neighborhood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2.28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496037862"/>
                  </a:ext>
                </a:extLst>
              </a:tr>
              <a:tr h="211802">
                <a:tc>
                  <a:txBody>
                    <a:bodyPr/>
                    <a:lstStyle/>
                    <a:p>
                      <a:pPr>
                        <a:lnSpc>
                          <a:spcPct val="107000"/>
                        </a:lnSpc>
                        <a:spcAft>
                          <a:spcPts val="0"/>
                        </a:spcAft>
                      </a:pPr>
                      <a:r>
                        <a:rPr lang="en-CA" sz="1400" dirty="0">
                          <a:effectLst/>
                        </a:rPr>
                        <a:t>I wanted to contribute to the development of this country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2.12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210580238"/>
                  </a:ext>
                </a:extLst>
              </a:tr>
              <a:tr h="211802">
                <a:tc>
                  <a:txBody>
                    <a:bodyPr/>
                    <a:lstStyle/>
                    <a:p>
                      <a:pPr>
                        <a:lnSpc>
                          <a:spcPct val="107000"/>
                        </a:lnSpc>
                        <a:spcAft>
                          <a:spcPts val="0"/>
                        </a:spcAft>
                      </a:pPr>
                      <a:r>
                        <a:rPr lang="en-CA" sz="1400" dirty="0">
                          <a:effectLst/>
                        </a:rPr>
                        <a:t>I wanted to provide a service/product to consumers in other parts of the country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2.06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4203071860"/>
                  </a:ext>
                </a:extLst>
              </a:tr>
              <a:tr h="211802">
                <a:tc>
                  <a:txBody>
                    <a:bodyPr/>
                    <a:lstStyle/>
                    <a:p>
                      <a:pPr>
                        <a:lnSpc>
                          <a:spcPct val="107000"/>
                        </a:lnSpc>
                        <a:spcAft>
                          <a:spcPts val="0"/>
                        </a:spcAft>
                      </a:pPr>
                      <a:r>
                        <a:rPr lang="en-CA" sz="1400" dirty="0">
                          <a:effectLst/>
                        </a:rPr>
                        <a:t>I wanted to provide employment for people from my home area</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1.90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549867095"/>
                  </a:ext>
                </a:extLst>
              </a:tr>
              <a:tr h="211802">
                <a:tc>
                  <a:txBody>
                    <a:bodyPr/>
                    <a:lstStyle/>
                    <a:p>
                      <a:pPr>
                        <a:lnSpc>
                          <a:spcPct val="107000"/>
                        </a:lnSpc>
                        <a:spcAft>
                          <a:spcPts val="0"/>
                        </a:spcAft>
                      </a:pPr>
                      <a:r>
                        <a:rPr lang="en-CA" sz="1400">
                          <a:effectLst/>
                        </a:rPr>
                        <a:t>I wanted to provide employment to members of my family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2.20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18936925"/>
                  </a:ext>
                </a:extLst>
              </a:tr>
              <a:tr h="211802">
                <a:tc>
                  <a:txBody>
                    <a:bodyPr/>
                    <a:lstStyle/>
                    <a:p>
                      <a:pPr>
                        <a:lnSpc>
                          <a:spcPct val="107000"/>
                        </a:lnSpc>
                        <a:spcAft>
                          <a:spcPts val="0"/>
                        </a:spcAft>
                      </a:pPr>
                      <a:r>
                        <a:rPr lang="en-CA" sz="1400" dirty="0">
                          <a:effectLst/>
                        </a:rPr>
                        <a:t>I wanted to provide employment for other people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1.95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68309666"/>
                  </a:ext>
                </a:extLst>
              </a:tr>
              <a:tr h="211802">
                <a:tc>
                  <a:txBody>
                    <a:bodyPr/>
                    <a:lstStyle/>
                    <a:p>
                      <a:pPr>
                        <a:lnSpc>
                          <a:spcPct val="107000"/>
                        </a:lnSpc>
                        <a:spcAft>
                          <a:spcPts val="0"/>
                        </a:spcAft>
                      </a:pPr>
                      <a:r>
                        <a:rPr lang="en-CA" sz="1400">
                          <a:effectLst/>
                        </a:rPr>
                        <a:t>Business experience/appeal</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225753075"/>
                  </a:ext>
                </a:extLst>
              </a:tr>
              <a:tr h="211802">
                <a:tc>
                  <a:txBody>
                    <a:bodyPr/>
                    <a:lstStyle/>
                    <a:p>
                      <a:pPr>
                        <a:lnSpc>
                          <a:spcPct val="107000"/>
                        </a:lnSpc>
                        <a:spcAft>
                          <a:spcPts val="0"/>
                        </a:spcAft>
                      </a:pPr>
                      <a:r>
                        <a:rPr lang="en-CA" sz="1400">
                          <a:effectLst/>
                        </a:rPr>
                        <a:t>I wanted more control over my own time/wanted to be my own boss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3.13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1365885"/>
                  </a:ext>
                </a:extLst>
              </a:tr>
              <a:tr h="211802">
                <a:tc>
                  <a:txBody>
                    <a:bodyPr/>
                    <a:lstStyle/>
                    <a:p>
                      <a:pPr>
                        <a:lnSpc>
                          <a:spcPct val="107000"/>
                        </a:lnSpc>
                        <a:spcAft>
                          <a:spcPts val="0"/>
                        </a:spcAft>
                      </a:pPr>
                      <a:r>
                        <a:rPr lang="en-CA" sz="1400">
                          <a:effectLst/>
                        </a:rPr>
                        <a:t>I have always wanted to run my own business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3.22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260787512"/>
                  </a:ext>
                </a:extLst>
              </a:tr>
              <a:tr h="211802">
                <a:tc>
                  <a:txBody>
                    <a:bodyPr/>
                    <a:lstStyle/>
                    <a:p>
                      <a:pPr>
                        <a:lnSpc>
                          <a:spcPct val="107000"/>
                        </a:lnSpc>
                        <a:spcAft>
                          <a:spcPts val="0"/>
                        </a:spcAft>
                      </a:pPr>
                      <a:r>
                        <a:rPr lang="en-CA" sz="1400">
                          <a:effectLst/>
                        </a:rPr>
                        <a:t>Support and help in starting my business was available from other people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2.08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07153896"/>
                  </a:ext>
                </a:extLst>
              </a:tr>
              <a:tr h="211802">
                <a:tc>
                  <a:txBody>
                    <a:bodyPr/>
                    <a:lstStyle/>
                    <a:p>
                      <a:pPr>
                        <a:lnSpc>
                          <a:spcPct val="107000"/>
                        </a:lnSpc>
                        <a:spcAft>
                          <a:spcPts val="0"/>
                        </a:spcAft>
                      </a:pPr>
                      <a:r>
                        <a:rPr lang="en-CA" sz="1400">
                          <a:effectLst/>
                        </a:rPr>
                        <a:t>I decided to go into business in partnership with others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1.87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357717134"/>
                  </a:ext>
                </a:extLst>
              </a:tr>
              <a:tr h="211802">
                <a:tc>
                  <a:txBody>
                    <a:bodyPr/>
                    <a:lstStyle/>
                    <a:p>
                      <a:pPr>
                        <a:lnSpc>
                          <a:spcPct val="107000"/>
                        </a:lnSpc>
                        <a:spcAft>
                          <a:spcPts val="0"/>
                        </a:spcAft>
                      </a:pPr>
                      <a:r>
                        <a:rPr lang="en-CA" sz="1400" dirty="0">
                          <a:effectLst/>
                        </a:rPr>
                        <a:t>My family has always been involved in business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2.27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21270583"/>
                  </a:ext>
                </a:extLst>
              </a:tr>
              <a:tr h="211802">
                <a:tc>
                  <a:txBody>
                    <a:bodyPr/>
                    <a:lstStyle/>
                    <a:p>
                      <a:pPr>
                        <a:lnSpc>
                          <a:spcPct val="107000"/>
                        </a:lnSpc>
                        <a:spcAft>
                          <a:spcPts val="0"/>
                        </a:spcAft>
                      </a:pPr>
                      <a:r>
                        <a:rPr lang="en-CA" sz="1400">
                          <a:effectLst/>
                        </a:rPr>
                        <a:t>Entrepreneurial orientation</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12486161"/>
                  </a:ext>
                </a:extLst>
              </a:tr>
              <a:tr h="211802">
                <a:tc>
                  <a:txBody>
                    <a:bodyPr/>
                    <a:lstStyle/>
                    <a:p>
                      <a:pPr>
                        <a:lnSpc>
                          <a:spcPct val="107000"/>
                        </a:lnSpc>
                        <a:spcAft>
                          <a:spcPts val="0"/>
                        </a:spcAft>
                      </a:pPr>
                      <a:r>
                        <a:rPr lang="en-CA" sz="1400">
                          <a:effectLst/>
                        </a:rPr>
                        <a:t>I have the right personality to run my own business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3.23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503141868"/>
                  </a:ext>
                </a:extLst>
              </a:tr>
              <a:tr h="211802">
                <a:tc>
                  <a:txBody>
                    <a:bodyPr/>
                    <a:lstStyle/>
                    <a:p>
                      <a:pPr>
                        <a:lnSpc>
                          <a:spcPct val="107000"/>
                        </a:lnSpc>
                        <a:spcAft>
                          <a:spcPts val="0"/>
                        </a:spcAft>
                      </a:pPr>
                      <a:r>
                        <a:rPr lang="en-CA" sz="1400">
                          <a:effectLst/>
                        </a:rPr>
                        <a:t>I wanted to do something new and challenging</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2.83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894433773"/>
                  </a:ext>
                </a:extLst>
              </a:tr>
              <a:tr h="211802">
                <a:tc>
                  <a:txBody>
                    <a:bodyPr/>
                    <a:lstStyle/>
                    <a:p>
                      <a:pPr>
                        <a:lnSpc>
                          <a:spcPct val="107000"/>
                        </a:lnSpc>
                        <a:spcAft>
                          <a:spcPts val="0"/>
                        </a:spcAft>
                      </a:pPr>
                      <a:r>
                        <a:rPr lang="en-CA" sz="1400" dirty="0">
                          <a:effectLst/>
                        </a:rPr>
                        <a:t>I like to learn new skills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2.91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60680072"/>
                  </a:ext>
                </a:extLst>
              </a:tr>
              <a:tr h="211802">
                <a:tc>
                  <a:txBody>
                    <a:bodyPr/>
                    <a:lstStyle/>
                    <a:p>
                      <a:pPr>
                        <a:lnSpc>
                          <a:spcPct val="107000"/>
                        </a:lnSpc>
                        <a:spcAft>
                          <a:spcPts val="0"/>
                        </a:spcAft>
                      </a:pPr>
                      <a:r>
                        <a:rPr lang="en-CA" sz="1400">
                          <a:effectLst/>
                        </a:rPr>
                        <a:t>I enjoy taking risks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2.73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425317871"/>
                  </a:ext>
                </a:extLst>
              </a:tr>
              <a:tr h="211802">
                <a:tc>
                  <a:txBody>
                    <a:bodyPr/>
                    <a:lstStyle/>
                    <a:p>
                      <a:pPr>
                        <a:lnSpc>
                          <a:spcPct val="107000"/>
                        </a:lnSpc>
                        <a:spcAft>
                          <a:spcPts val="0"/>
                        </a:spcAft>
                      </a:pPr>
                      <a:r>
                        <a:rPr lang="en-CA" sz="1400">
                          <a:effectLst/>
                        </a:rPr>
                        <a:t>I like to challenge myself</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2.85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979794119"/>
                  </a:ext>
                </a:extLst>
              </a:tr>
              <a:tr h="211802">
                <a:tc>
                  <a:txBody>
                    <a:bodyPr/>
                    <a:lstStyle/>
                    <a:p>
                      <a:pPr>
                        <a:lnSpc>
                          <a:spcPct val="107000"/>
                        </a:lnSpc>
                        <a:spcAft>
                          <a:spcPts val="0"/>
                        </a:spcAft>
                      </a:pPr>
                      <a:r>
                        <a:rPr lang="en-CA" sz="1400">
                          <a:effectLst/>
                        </a:rPr>
                        <a:t>I wanted to increase my status in the community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2.19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190180222"/>
                  </a:ext>
                </a:extLst>
              </a:tr>
              <a:tr h="211802">
                <a:tc>
                  <a:txBody>
                    <a:bodyPr/>
                    <a:lstStyle/>
                    <a:p>
                      <a:pPr>
                        <a:lnSpc>
                          <a:spcPct val="107000"/>
                        </a:lnSpc>
                        <a:spcAft>
                          <a:spcPts val="0"/>
                        </a:spcAft>
                      </a:pPr>
                      <a:r>
                        <a:rPr lang="en-CA" sz="1400">
                          <a:effectLst/>
                        </a:rPr>
                        <a:t>I wanted to compete with others and be the best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2.19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516985153"/>
                  </a:ext>
                </a:extLst>
              </a:tr>
            </a:tbl>
          </a:graphicData>
        </a:graphic>
      </p:graphicFrame>
    </p:spTree>
    <p:extLst>
      <p:ext uri="{BB962C8B-B14F-4D97-AF65-F5344CB8AC3E}">
        <p14:creationId xmlns:p14="http://schemas.microsoft.com/office/powerpoint/2010/main" val="37527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6" name="TextBox 5">
            <a:extLst>
              <a:ext uri="{FF2B5EF4-FFF2-40B4-BE49-F238E27FC236}">
                <a16:creationId xmlns:a16="http://schemas.microsoft.com/office/drawing/2014/main" id="{A8DFA3B9-485C-894F-B806-B008FD081AAC}"/>
              </a:ext>
            </a:extLst>
          </p:cNvPr>
          <p:cNvSpPr txBox="1"/>
          <p:nvPr/>
        </p:nvSpPr>
        <p:spPr>
          <a:xfrm>
            <a:off x="8904583" y="2967335"/>
            <a:ext cx="2654637" cy="461665"/>
          </a:xfrm>
          <a:prstGeom prst="rect">
            <a:avLst/>
          </a:prstGeom>
          <a:noFill/>
        </p:spPr>
        <p:txBody>
          <a:bodyPr wrap="none" rtlCol="0">
            <a:spAutoFit/>
          </a:bodyPr>
          <a:lstStyle/>
          <a:p>
            <a:pPr algn="ctr"/>
            <a:r>
              <a:rPr lang="en-GB" sz="2400" dirty="0">
                <a:solidFill>
                  <a:schemeClr val="bg1"/>
                </a:solidFill>
              </a:rPr>
              <a:t>Vendor Motivations</a:t>
            </a:r>
          </a:p>
        </p:txBody>
      </p:sp>
      <p:graphicFrame>
        <p:nvGraphicFramePr>
          <p:cNvPr id="7" name="Content Placeholder 6">
            <a:extLst>
              <a:ext uri="{FF2B5EF4-FFF2-40B4-BE49-F238E27FC236}">
                <a16:creationId xmlns:a16="http://schemas.microsoft.com/office/drawing/2014/main" id="{3E4544C7-F827-4956-9F30-3E5AA17886AF}"/>
              </a:ext>
            </a:extLst>
          </p:cNvPr>
          <p:cNvGraphicFramePr>
            <a:graphicFrameLocks noGrp="1"/>
          </p:cNvGraphicFramePr>
          <p:nvPr>
            <p:ph idx="1"/>
            <p:extLst>
              <p:ext uri="{D42A27DB-BD31-4B8C-83A1-F6EECF244321}">
                <p14:modId xmlns:p14="http://schemas.microsoft.com/office/powerpoint/2010/main" val="1455431709"/>
              </p:ext>
            </p:extLst>
          </p:nvPr>
        </p:nvGraphicFramePr>
        <p:xfrm>
          <a:off x="487439" y="221381"/>
          <a:ext cx="7430703" cy="6555677"/>
        </p:xfrm>
        <a:graphic>
          <a:graphicData uri="http://schemas.openxmlformats.org/drawingml/2006/table">
            <a:tbl>
              <a:tblPr>
                <a:tableStyleId>{5C22544A-7EE6-4342-B048-85BDC9FD1C3A}</a:tableStyleId>
              </a:tblPr>
              <a:tblGrid>
                <a:gridCol w="6416884">
                  <a:extLst>
                    <a:ext uri="{9D8B030D-6E8A-4147-A177-3AD203B41FA5}">
                      <a16:colId xmlns:a16="http://schemas.microsoft.com/office/drawing/2014/main" val="2031305741"/>
                    </a:ext>
                  </a:extLst>
                </a:gridCol>
                <a:gridCol w="1013819">
                  <a:extLst>
                    <a:ext uri="{9D8B030D-6E8A-4147-A177-3AD203B41FA5}">
                      <a16:colId xmlns:a16="http://schemas.microsoft.com/office/drawing/2014/main" val="4291688209"/>
                    </a:ext>
                  </a:extLst>
                </a:gridCol>
              </a:tblGrid>
              <a:tr h="434514">
                <a:tc>
                  <a:txBody>
                    <a:bodyPr/>
                    <a:lstStyle/>
                    <a:p>
                      <a:pPr algn="ctr">
                        <a:lnSpc>
                          <a:spcPct val="107000"/>
                        </a:lnSpc>
                        <a:spcAft>
                          <a:spcPts val="0"/>
                        </a:spcAft>
                      </a:pPr>
                      <a:r>
                        <a:rPr lang="en-CA" sz="1400" dirty="0">
                          <a:solidFill>
                            <a:schemeClr val="bg1"/>
                          </a:solidFill>
                          <a:effectLst/>
                        </a:rPr>
                        <a:t>Motivations</a:t>
                      </a:r>
                    </a:p>
                    <a:p>
                      <a:pPr>
                        <a:lnSpc>
                          <a:spcPct val="107000"/>
                        </a:lnSpc>
                        <a:spcAft>
                          <a:spcPts val="0"/>
                        </a:spcAft>
                      </a:pPr>
                      <a:r>
                        <a:rPr lang="en-CA"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solidFill>
                      <a:srgbClr val="C00000"/>
                    </a:solidFill>
                  </a:tcPr>
                </a:tc>
                <a:tc>
                  <a:txBody>
                    <a:bodyPr/>
                    <a:lstStyle/>
                    <a:p>
                      <a:pPr algn="ctr">
                        <a:lnSpc>
                          <a:spcPct val="107000"/>
                        </a:lnSpc>
                        <a:spcAft>
                          <a:spcPts val="0"/>
                        </a:spcAft>
                      </a:pPr>
                      <a:r>
                        <a:rPr lang="en-CA" sz="1400" dirty="0">
                          <a:solidFill>
                            <a:schemeClr val="bg1"/>
                          </a:solidFill>
                          <a:effectLst/>
                        </a:rPr>
                        <a:t>Mean Score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solidFill>
                      <a:srgbClr val="C00000"/>
                    </a:solidFill>
                  </a:tcPr>
                </a:tc>
                <a:extLst>
                  <a:ext uri="{0D108BD9-81ED-4DB2-BD59-A6C34878D82A}">
                    <a16:rowId xmlns:a16="http://schemas.microsoft.com/office/drawing/2014/main" val="1520677897"/>
                  </a:ext>
                </a:extLst>
              </a:tr>
              <a:tr h="211802">
                <a:tc>
                  <a:txBody>
                    <a:bodyPr/>
                    <a:lstStyle/>
                    <a:p>
                      <a:pPr>
                        <a:lnSpc>
                          <a:spcPct val="107000"/>
                        </a:lnSpc>
                        <a:spcAft>
                          <a:spcPts val="0"/>
                        </a:spcAft>
                      </a:pPr>
                      <a:r>
                        <a:rPr lang="en-CA" sz="1400" dirty="0">
                          <a:effectLst/>
                        </a:rPr>
                        <a:t>Economic survival/financial support of dependents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14463980"/>
                  </a:ext>
                </a:extLst>
              </a:tr>
              <a:tr h="211802">
                <a:tc>
                  <a:txBody>
                    <a:bodyPr/>
                    <a:lstStyle/>
                    <a:p>
                      <a:pPr>
                        <a:lnSpc>
                          <a:spcPct val="107000"/>
                        </a:lnSpc>
                        <a:spcAft>
                          <a:spcPts val="0"/>
                        </a:spcAft>
                      </a:pPr>
                      <a:r>
                        <a:rPr lang="en-CA" sz="1400" dirty="0">
                          <a:effectLst/>
                        </a:rPr>
                        <a:t>I needed money just to survive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solidFill>
                      <a:schemeClr val="accent5"/>
                    </a:solidFill>
                  </a:tcPr>
                </a:tc>
                <a:tc>
                  <a:txBody>
                    <a:bodyPr/>
                    <a:lstStyle/>
                    <a:p>
                      <a:pPr algn="ctr">
                        <a:lnSpc>
                          <a:spcPct val="107000"/>
                        </a:lnSpc>
                        <a:spcAft>
                          <a:spcPts val="0"/>
                        </a:spcAft>
                      </a:pPr>
                      <a:r>
                        <a:rPr lang="en-CA" sz="1400">
                          <a:effectLst/>
                        </a:rPr>
                        <a:t>4.07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solidFill>
                      <a:schemeClr val="accent5"/>
                    </a:solidFill>
                  </a:tcPr>
                </a:tc>
                <a:extLst>
                  <a:ext uri="{0D108BD9-81ED-4DB2-BD59-A6C34878D82A}">
                    <a16:rowId xmlns:a16="http://schemas.microsoft.com/office/drawing/2014/main" val="1729349981"/>
                  </a:ext>
                </a:extLst>
              </a:tr>
              <a:tr h="211802">
                <a:tc>
                  <a:txBody>
                    <a:bodyPr/>
                    <a:lstStyle/>
                    <a:p>
                      <a:pPr>
                        <a:lnSpc>
                          <a:spcPct val="107000"/>
                        </a:lnSpc>
                        <a:spcAft>
                          <a:spcPts val="0"/>
                        </a:spcAft>
                      </a:pPr>
                      <a:r>
                        <a:rPr lang="en-CA" sz="1400" dirty="0">
                          <a:effectLst/>
                        </a:rPr>
                        <a:t>I wanted to give my family greater financial security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solidFill>
                      <a:schemeClr val="accent5"/>
                    </a:solidFill>
                  </a:tcPr>
                </a:tc>
                <a:tc>
                  <a:txBody>
                    <a:bodyPr/>
                    <a:lstStyle/>
                    <a:p>
                      <a:pPr algn="ctr">
                        <a:lnSpc>
                          <a:spcPct val="107000"/>
                        </a:lnSpc>
                        <a:spcAft>
                          <a:spcPts val="0"/>
                        </a:spcAft>
                      </a:pPr>
                      <a:r>
                        <a:rPr lang="en-CA" sz="1400">
                          <a:effectLst/>
                        </a:rPr>
                        <a:t>3.99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solidFill>
                      <a:schemeClr val="accent5"/>
                    </a:solidFill>
                  </a:tcPr>
                </a:tc>
                <a:extLst>
                  <a:ext uri="{0D108BD9-81ED-4DB2-BD59-A6C34878D82A}">
                    <a16:rowId xmlns:a16="http://schemas.microsoft.com/office/drawing/2014/main" val="3055776581"/>
                  </a:ext>
                </a:extLst>
              </a:tr>
              <a:tr h="211802">
                <a:tc>
                  <a:txBody>
                    <a:bodyPr/>
                    <a:lstStyle/>
                    <a:p>
                      <a:pPr>
                        <a:lnSpc>
                          <a:spcPct val="107000"/>
                        </a:lnSpc>
                        <a:spcAft>
                          <a:spcPts val="0"/>
                        </a:spcAft>
                      </a:pPr>
                      <a:r>
                        <a:rPr lang="en-CA" sz="1400" dirty="0">
                          <a:effectLst/>
                        </a:rPr>
                        <a:t>I was unemployed and unable to find a job</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solidFill>
                      <a:schemeClr val="accent5"/>
                    </a:solidFill>
                  </a:tcPr>
                </a:tc>
                <a:tc>
                  <a:txBody>
                    <a:bodyPr/>
                    <a:lstStyle/>
                    <a:p>
                      <a:pPr algn="ctr">
                        <a:lnSpc>
                          <a:spcPct val="107000"/>
                        </a:lnSpc>
                        <a:spcAft>
                          <a:spcPts val="0"/>
                        </a:spcAft>
                      </a:pPr>
                      <a:r>
                        <a:rPr lang="en-CA" sz="1400" dirty="0">
                          <a:effectLst/>
                        </a:rPr>
                        <a:t>3.16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solidFill>
                      <a:schemeClr val="accent5"/>
                    </a:solidFill>
                  </a:tcPr>
                </a:tc>
                <a:extLst>
                  <a:ext uri="{0D108BD9-81ED-4DB2-BD59-A6C34878D82A}">
                    <a16:rowId xmlns:a16="http://schemas.microsoft.com/office/drawing/2014/main" val="3102737827"/>
                  </a:ext>
                </a:extLst>
              </a:tr>
              <a:tr h="211802">
                <a:tc>
                  <a:txBody>
                    <a:bodyPr/>
                    <a:lstStyle/>
                    <a:p>
                      <a:pPr>
                        <a:lnSpc>
                          <a:spcPct val="107000"/>
                        </a:lnSpc>
                        <a:spcAft>
                          <a:spcPts val="0"/>
                        </a:spcAft>
                      </a:pPr>
                      <a:r>
                        <a:rPr lang="en-CA" sz="1400">
                          <a:effectLst/>
                        </a:rPr>
                        <a:t>I wanted to make more money to send to my family in my home area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3.02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514859298"/>
                  </a:ext>
                </a:extLst>
              </a:tr>
              <a:tr h="211802">
                <a:tc>
                  <a:txBody>
                    <a:bodyPr/>
                    <a:lstStyle/>
                    <a:p>
                      <a:pPr>
                        <a:lnSpc>
                          <a:spcPct val="107000"/>
                        </a:lnSpc>
                        <a:spcAft>
                          <a:spcPts val="0"/>
                        </a:spcAft>
                      </a:pPr>
                      <a:r>
                        <a:rPr lang="en-CA" sz="1400" dirty="0">
                          <a:effectLst/>
                        </a:rPr>
                        <a:t>I had a job but it did not pay enough</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solidFill>
                      <a:schemeClr val="accent5"/>
                    </a:solidFill>
                  </a:tcPr>
                </a:tc>
                <a:tc>
                  <a:txBody>
                    <a:bodyPr/>
                    <a:lstStyle/>
                    <a:p>
                      <a:pPr algn="ctr">
                        <a:lnSpc>
                          <a:spcPct val="107000"/>
                        </a:lnSpc>
                        <a:spcAft>
                          <a:spcPts val="0"/>
                        </a:spcAft>
                      </a:pPr>
                      <a:r>
                        <a:rPr lang="en-CA" sz="1400">
                          <a:effectLst/>
                        </a:rPr>
                        <a:t>2.51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solidFill>
                      <a:schemeClr val="accent5"/>
                    </a:solidFill>
                  </a:tcPr>
                </a:tc>
                <a:extLst>
                  <a:ext uri="{0D108BD9-81ED-4DB2-BD59-A6C34878D82A}">
                    <a16:rowId xmlns:a16="http://schemas.microsoft.com/office/drawing/2014/main" val="141093916"/>
                  </a:ext>
                </a:extLst>
              </a:tr>
              <a:tr h="211802">
                <a:tc>
                  <a:txBody>
                    <a:bodyPr/>
                    <a:lstStyle/>
                    <a:p>
                      <a:pPr>
                        <a:lnSpc>
                          <a:spcPct val="107000"/>
                        </a:lnSpc>
                        <a:spcAft>
                          <a:spcPts val="0"/>
                        </a:spcAft>
                      </a:pPr>
                      <a:r>
                        <a:rPr lang="en-CA" sz="1400">
                          <a:effectLst/>
                        </a:rPr>
                        <a:t>I had a job, but it did not suit my qualifications and experience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solidFill>
                      <a:schemeClr val="accent5"/>
                    </a:solidFill>
                  </a:tcPr>
                </a:tc>
                <a:tc>
                  <a:txBody>
                    <a:bodyPr/>
                    <a:lstStyle/>
                    <a:p>
                      <a:pPr algn="ctr">
                        <a:lnSpc>
                          <a:spcPct val="107000"/>
                        </a:lnSpc>
                        <a:spcAft>
                          <a:spcPts val="0"/>
                        </a:spcAft>
                      </a:pPr>
                      <a:r>
                        <a:rPr lang="en-CA" sz="1400" dirty="0">
                          <a:effectLst/>
                        </a:rPr>
                        <a:t>1.82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solidFill>
                      <a:schemeClr val="accent5"/>
                    </a:solidFill>
                  </a:tcPr>
                </a:tc>
                <a:extLst>
                  <a:ext uri="{0D108BD9-81ED-4DB2-BD59-A6C34878D82A}">
                    <a16:rowId xmlns:a16="http://schemas.microsoft.com/office/drawing/2014/main" val="205699073"/>
                  </a:ext>
                </a:extLst>
              </a:tr>
              <a:tr h="211802">
                <a:tc>
                  <a:txBody>
                    <a:bodyPr/>
                    <a:lstStyle/>
                    <a:p>
                      <a:pPr>
                        <a:lnSpc>
                          <a:spcPct val="107000"/>
                        </a:lnSpc>
                        <a:spcAft>
                          <a:spcPts val="0"/>
                        </a:spcAft>
                      </a:pPr>
                      <a:r>
                        <a:rPr lang="en-CA" sz="1400">
                          <a:effectLst/>
                        </a:rPr>
                        <a:t>Providing employment/product/service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76309540"/>
                  </a:ext>
                </a:extLst>
              </a:tr>
              <a:tr h="211802">
                <a:tc>
                  <a:txBody>
                    <a:bodyPr/>
                    <a:lstStyle/>
                    <a:p>
                      <a:pPr>
                        <a:lnSpc>
                          <a:spcPct val="107000"/>
                        </a:lnSpc>
                        <a:spcAft>
                          <a:spcPts val="0"/>
                        </a:spcAft>
                      </a:pPr>
                      <a:r>
                        <a:rPr lang="en-CA" sz="1400" dirty="0">
                          <a:effectLst/>
                        </a:rPr>
                        <a:t>I wanted to provide a service/product to consumers in my neighborhood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2.28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496037862"/>
                  </a:ext>
                </a:extLst>
              </a:tr>
              <a:tr h="211802">
                <a:tc>
                  <a:txBody>
                    <a:bodyPr/>
                    <a:lstStyle/>
                    <a:p>
                      <a:pPr>
                        <a:lnSpc>
                          <a:spcPct val="107000"/>
                        </a:lnSpc>
                        <a:spcAft>
                          <a:spcPts val="0"/>
                        </a:spcAft>
                      </a:pPr>
                      <a:r>
                        <a:rPr lang="en-CA" sz="1400" dirty="0">
                          <a:effectLst/>
                        </a:rPr>
                        <a:t>I wanted to contribute to the development of this country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2.12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210580238"/>
                  </a:ext>
                </a:extLst>
              </a:tr>
              <a:tr h="211802">
                <a:tc>
                  <a:txBody>
                    <a:bodyPr/>
                    <a:lstStyle/>
                    <a:p>
                      <a:pPr>
                        <a:lnSpc>
                          <a:spcPct val="107000"/>
                        </a:lnSpc>
                        <a:spcAft>
                          <a:spcPts val="0"/>
                        </a:spcAft>
                      </a:pPr>
                      <a:r>
                        <a:rPr lang="en-CA" sz="1400" dirty="0">
                          <a:effectLst/>
                        </a:rPr>
                        <a:t>I wanted to provide a service/product to consumers in other parts of the country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2.06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4203071860"/>
                  </a:ext>
                </a:extLst>
              </a:tr>
              <a:tr h="211802">
                <a:tc>
                  <a:txBody>
                    <a:bodyPr/>
                    <a:lstStyle/>
                    <a:p>
                      <a:pPr>
                        <a:lnSpc>
                          <a:spcPct val="107000"/>
                        </a:lnSpc>
                        <a:spcAft>
                          <a:spcPts val="0"/>
                        </a:spcAft>
                      </a:pPr>
                      <a:r>
                        <a:rPr lang="en-CA" sz="1400" dirty="0">
                          <a:effectLst/>
                        </a:rPr>
                        <a:t>I wanted to provide employment for people from my home area</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1.90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549867095"/>
                  </a:ext>
                </a:extLst>
              </a:tr>
              <a:tr h="211802">
                <a:tc>
                  <a:txBody>
                    <a:bodyPr/>
                    <a:lstStyle/>
                    <a:p>
                      <a:pPr>
                        <a:lnSpc>
                          <a:spcPct val="107000"/>
                        </a:lnSpc>
                        <a:spcAft>
                          <a:spcPts val="0"/>
                        </a:spcAft>
                      </a:pPr>
                      <a:r>
                        <a:rPr lang="en-CA" sz="1400">
                          <a:effectLst/>
                        </a:rPr>
                        <a:t>I wanted to provide employment to members of my family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2.20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18936925"/>
                  </a:ext>
                </a:extLst>
              </a:tr>
              <a:tr h="211802">
                <a:tc>
                  <a:txBody>
                    <a:bodyPr/>
                    <a:lstStyle/>
                    <a:p>
                      <a:pPr>
                        <a:lnSpc>
                          <a:spcPct val="107000"/>
                        </a:lnSpc>
                        <a:spcAft>
                          <a:spcPts val="0"/>
                        </a:spcAft>
                      </a:pPr>
                      <a:r>
                        <a:rPr lang="en-CA" sz="1400" dirty="0">
                          <a:effectLst/>
                        </a:rPr>
                        <a:t>I wanted to provide employment for other people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1.95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68309666"/>
                  </a:ext>
                </a:extLst>
              </a:tr>
              <a:tr h="211802">
                <a:tc>
                  <a:txBody>
                    <a:bodyPr/>
                    <a:lstStyle/>
                    <a:p>
                      <a:pPr>
                        <a:lnSpc>
                          <a:spcPct val="107000"/>
                        </a:lnSpc>
                        <a:spcAft>
                          <a:spcPts val="0"/>
                        </a:spcAft>
                      </a:pPr>
                      <a:r>
                        <a:rPr lang="en-CA" sz="1400">
                          <a:effectLst/>
                        </a:rPr>
                        <a:t>Business experience/appeal</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225753075"/>
                  </a:ext>
                </a:extLst>
              </a:tr>
              <a:tr h="211802">
                <a:tc>
                  <a:txBody>
                    <a:bodyPr/>
                    <a:lstStyle/>
                    <a:p>
                      <a:pPr>
                        <a:lnSpc>
                          <a:spcPct val="107000"/>
                        </a:lnSpc>
                        <a:spcAft>
                          <a:spcPts val="0"/>
                        </a:spcAft>
                      </a:pPr>
                      <a:r>
                        <a:rPr lang="en-CA" sz="1400">
                          <a:effectLst/>
                        </a:rPr>
                        <a:t>I wanted more control over my own time/wanted to be my own boss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3.13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1365885"/>
                  </a:ext>
                </a:extLst>
              </a:tr>
              <a:tr h="211802">
                <a:tc>
                  <a:txBody>
                    <a:bodyPr/>
                    <a:lstStyle/>
                    <a:p>
                      <a:pPr>
                        <a:lnSpc>
                          <a:spcPct val="107000"/>
                        </a:lnSpc>
                        <a:spcAft>
                          <a:spcPts val="0"/>
                        </a:spcAft>
                      </a:pPr>
                      <a:r>
                        <a:rPr lang="en-CA" sz="1400">
                          <a:effectLst/>
                        </a:rPr>
                        <a:t>I have always wanted to run my own business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3.22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260787512"/>
                  </a:ext>
                </a:extLst>
              </a:tr>
              <a:tr h="211802">
                <a:tc>
                  <a:txBody>
                    <a:bodyPr/>
                    <a:lstStyle/>
                    <a:p>
                      <a:pPr>
                        <a:lnSpc>
                          <a:spcPct val="107000"/>
                        </a:lnSpc>
                        <a:spcAft>
                          <a:spcPts val="0"/>
                        </a:spcAft>
                      </a:pPr>
                      <a:r>
                        <a:rPr lang="en-CA" sz="1400">
                          <a:effectLst/>
                        </a:rPr>
                        <a:t>Support and help in starting my business was available from other people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2.08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07153896"/>
                  </a:ext>
                </a:extLst>
              </a:tr>
              <a:tr h="211802">
                <a:tc>
                  <a:txBody>
                    <a:bodyPr/>
                    <a:lstStyle/>
                    <a:p>
                      <a:pPr>
                        <a:lnSpc>
                          <a:spcPct val="107000"/>
                        </a:lnSpc>
                        <a:spcAft>
                          <a:spcPts val="0"/>
                        </a:spcAft>
                      </a:pPr>
                      <a:r>
                        <a:rPr lang="en-CA" sz="1400" dirty="0">
                          <a:effectLst/>
                        </a:rPr>
                        <a:t>I decided to go into business in partnership with others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1.87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357717134"/>
                  </a:ext>
                </a:extLst>
              </a:tr>
              <a:tr h="211802">
                <a:tc>
                  <a:txBody>
                    <a:bodyPr/>
                    <a:lstStyle/>
                    <a:p>
                      <a:pPr>
                        <a:lnSpc>
                          <a:spcPct val="107000"/>
                        </a:lnSpc>
                        <a:spcAft>
                          <a:spcPts val="0"/>
                        </a:spcAft>
                      </a:pPr>
                      <a:r>
                        <a:rPr lang="en-CA" sz="1400" dirty="0">
                          <a:effectLst/>
                        </a:rPr>
                        <a:t>My family has always been involved in business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2.27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21270583"/>
                  </a:ext>
                </a:extLst>
              </a:tr>
              <a:tr h="211802">
                <a:tc>
                  <a:txBody>
                    <a:bodyPr/>
                    <a:lstStyle/>
                    <a:p>
                      <a:pPr>
                        <a:lnSpc>
                          <a:spcPct val="107000"/>
                        </a:lnSpc>
                        <a:spcAft>
                          <a:spcPts val="0"/>
                        </a:spcAft>
                      </a:pPr>
                      <a:r>
                        <a:rPr lang="en-CA" sz="1400" dirty="0">
                          <a:effectLst/>
                        </a:rPr>
                        <a:t>Entrepreneurial orientation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612486161"/>
                  </a:ext>
                </a:extLst>
              </a:tr>
              <a:tr h="211802">
                <a:tc>
                  <a:txBody>
                    <a:bodyPr/>
                    <a:lstStyle/>
                    <a:p>
                      <a:pPr>
                        <a:lnSpc>
                          <a:spcPct val="107000"/>
                        </a:lnSpc>
                        <a:spcAft>
                          <a:spcPts val="0"/>
                        </a:spcAft>
                      </a:pPr>
                      <a:r>
                        <a:rPr lang="en-CA" sz="1400">
                          <a:effectLst/>
                        </a:rPr>
                        <a:t>I have the right personality to run my own business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3.23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503141868"/>
                  </a:ext>
                </a:extLst>
              </a:tr>
              <a:tr h="211802">
                <a:tc>
                  <a:txBody>
                    <a:bodyPr/>
                    <a:lstStyle/>
                    <a:p>
                      <a:pPr>
                        <a:lnSpc>
                          <a:spcPct val="107000"/>
                        </a:lnSpc>
                        <a:spcAft>
                          <a:spcPts val="0"/>
                        </a:spcAft>
                      </a:pPr>
                      <a:r>
                        <a:rPr lang="en-CA" sz="1400" dirty="0">
                          <a:effectLst/>
                        </a:rPr>
                        <a:t>I wanted to do something new and challenging</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2.83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894433773"/>
                  </a:ext>
                </a:extLst>
              </a:tr>
              <a:tr h="211802">
                <a:tc>
                  <a:txBody>
                    <a:bodyPr/>
                    <a:lstStyle/>
                    <a:p>
                      <a:pPr>
                        <a:lnSpc>
                          <a:spcPct val="107000"/>
                        </a:lnSpc>
                        <a:spcAft>
                          <a:spcPts val="0"/>
                        </a:spcAft>
                      </a:pPr>
                      <a:r>
                        <a:rPr lang="en-CA" sz="1400">
                          <a:effectLst/>
                        </a:rPr>
                        <a:t>I like to learn new skills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2.91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460680072"/>
                  </a:ext>
                </a:extLst>
              </a:tr>
              <a:tr h="211802">
                <a:tc>
                  <a:txBody>
                    <a:bodyPr/>
                    <a:lstStyle/>
                    <a:p>
                      <a:pPr>
                        <a:lnSpc>
                          <a:spcPct val="107000"/>
                        </a:lnSpc>
                        <a:spcAft>
                          <a:spcPts val="0"/>
                        </a:spcAft>
                      </a:pPr>
                      <a:r>
                        <a:rPr lang="en-CA" sz="1400" dirty="0">
                          <a:effectLst/>
                        </a:rPr>
                        <a:t>I enjoy taking risks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2.73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1425317871"/>
                  </a:ext>
                </a:extLst>
              </a:tr>
              <a:tr h="211802">
                <a:tc>
                  <a:txBody>
                    <a:bodyPr/>
                    <a:lstStyle/>
                    <a:p>
                      <a:pPr>
                        <a:lnSpc>
                          <a:spcPct val="107000"/>
                        </a:lnSpc>
                        <a:spcAft>
                          <a:spcPts val="0"/>
                        </a:spcAft>
                      </a:pPr>
                      <a:r>
                        <a:rPr lang="en-CA" sz="1400" dirty="0">
                          <a:effectLst/>
                        </a:rPr>
                        <a:t>I like to challenge myself</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a:effectLst/>
                        </a:rPr>
                        <a:t>2.85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979794119"/>
                  </a:ext>
                </a:extLst>
              </a:tr>
              <a:tr h="211802">
                <a:tc>
                  <a:txBody>
                    <a:bodyPr/>
                    <a:lstStyle/>
                    <a:p>
                      <a:pPr>
                        <a:lnSpc>
                          <a:spcPct val="107000"/>
                        </a:lnSpc>
                        <a:spcAft>
                          <a:spcPts val="0"/>
                        </a:spcAft>
                      </a:pPr>
                      <a:r>
                        <a:rPr lang="en-CA" sz="1400" dirty="0">
                          <a:effectLst/>
                        </a:rPr>
                        <a:t>I wanted to increase my status in the community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2.19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3190180222"/>
                  </a:ext>
                </a:extLst>
              </a:tr>
              <a:tr h="211802">
                <a:tc>
                  <a:txBody>
                    <a:bodyPr/>
                    <a:lstStyle/>
                    <a:p>
                      <a:pPr>
                        <a:lnSpc>
                          <a:spcPct val="107000"/>
                        </a:lnSpc>
                        <a:spcAft>
                          <a:spcPts val="0"/>
                        </a:spcAft>
                      </a:pPr>
                      <a:r>
                        <a:rPr lang="en-CA" sz="1400">
                          <a:effectLst/>
                        </a:rPr>
                        <a:t>I wanted to compete with others and be the best</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48413" marR="53354" marT="0" marB="0"/>
                </a:tc>
                <a:tc>
                  <a:txBody>
                    <a:bodyPr/>
                    <a:lstStyle/>
                    <a:p>
                      <a:pPr algn="ctr">
                        <a:lnSpc>
                          <a:spcPct val="107000"/>
                        </a:lnSpc>
                        <a:spcAft>
                          <a:spcPts val="0"/>
                        </a:spcAft>
                      </a:pPr>
                      <a:r>
                        <a:rPr lang="en-CA" sz="1400" dirty="0">
                          <a:effectLst/>
                        </a:rPr>
                        <a:t>2.19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354" marR="53354" marT="0" marB="0"/>
                </a:tc>
                <a:extLst>
                  <a:ext uri="{0D108BD9-81ED-4DB2-BD59-A6C34878D82A}">
                    <a16:rowId xmlns:a16="http://schemas.microsoft.com/office/drawing/2014/main" val="2516985153"/>
                  </a:ext>
                </a:extLst>
              </a:tr>
            </a:tbl>
          </a:graphicData>
        </a:graphic>
      </p:graphicFrame>
    </p:spTree>
    <p:extLst>
      <p:ext uri="{BB962C8B-B14F-4D97-AF65-F5344CB8AC3E}">
        <p14:creationId xmlns:p14="http://schemas.microsoft.com/office/powerpoint/2010/main" val="380405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graphicFrame>
        <p:nvGraphicFramePr>
          <p:cNvPr id="3" name="Content Placeholder 2">
            <a:extLst>
              <a:ext uri="{FF2B5EF4-FFF2-40B4-BE49-F238E27FC236}">
                <a16:creationId xmlns:a16="http://schemas.microsoft.com/office/drawing/2014/main" id="{81864318-87DD-4502-A614-5910420CDE77}"/>
              </a:ext>
            </a:extLst>
          </p:cNvPr>
          <p:cNvGraphicFramePr>
            <a:graphicFrameLocks noGrp="1"/>
          </p:cNvGraphicFramePr>
          <p:nvPr>
            <p:ph idx="1"/>
            <p:extLst>
              <p:ext uri="{D42A27DB-BD31-4B8C-83A1-F6EECF244321}">
                <p14:modId xmlns:p14="http://schemas.microsoft.com/office/powerpoint/2010/main" val="910645024"/>
              </p:ext>
            </p:extLst>
          </p:nvPr>
        </p:nvGraphicFramePr>
        <p:xfrm>
          <a:off x="522288" y="176466"/>
          <a:ext cx="7353299" cy="6505068"/>
        </p:xfrm>
        <a:graphic>
          <a:graphicData uri="http://schemas.openxmlformats.org/drawingml/2006/table">
            <a:tbl>
              <a:tblPr firstRow="1" firstCol="1" bandRow="1">
                <a:tableStyleId>{5C22544A-7EE6-4342-B048-85BDC9FD1C3A}</a:tableStyleId>
              </a:tblPr>
              <a:tblGrid>
                <a:gridCol w="3617823">
                  <a:extLst>
                    <a:ext uri="{9D8B030D-6E8A-4147-A177-3AD203B41FA5}">
                      <a16:colId xmlns:a16="http://schemas.microsoft.com/office/drawing/2014/main" val="287397981"/>
                    </a:ext>
                  </a:extLst>
                </a:gridCol>
                <a:gridCol w="3735476">
                  <a:extLst>
                    <a:ext uri="{9D8B030D-6E8A-4147-A177-3AD203B41FA5}">
                      <a16:colId xmlns:a16="http://schemas.microsoft.com/office/drawing/2014/main" val="4149867782"/>
                    </a:ext>
                  </a:extLst>
                </a:gridCol>
              </a:tblGrid>
              <a:tr h="241433">
                <a:tc>
                  <a:txBody>
                    <a:bodyPr/>
                    <a:lstStyle/>
                    <a:p>
                      <a:pPr algn="ctr">
                        <a:lnSpc>
                          <a:spcPct val="107000"/>
                        </a:lnSpc>
                        <a:spcAft>
                          <a:spcPts val="0"/>
                        </a:spcAft>
                      </a:pPr>
                      <a:r>
                        <a:rPr lang="en-CA" sz="1600" dirty="0">
                          <a:effectLst/>
                        </a:rPr>
                        <a:t>Challenges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nchor="ctr">
                    <a:solidFill>
                      <a:srgbClr val="C00000"/>
                    </a:solidFill>
                  </a:tcPr>
                </a:tc>
                <a:tc>
                  <a:txBody>
                    <a:bodyPr/>
                    <a:lstStyle/>
                    <a:p>
                      <a:pPr algn="ctr">
                        <a:lnSpc>
                          <a:spcPct val="107000"/>
                        </a:lnSpc>
                        <a:spcAft>
                          <a:spcPts val="0"/>
                        </a:spcAft>
                      </a:pPr>
                      <a:r>
                        <a:rPr lang="en-CA" sz="1600" dirty="0">
                          <a:effectLst/>
                        </a:rPr>
                        <a:t>Percentage of Vendors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extLst>
                  <a:ext uri="{0D108BD9-81ED-4DB2-BD59-A6C34878D82A}">
                    <a16:rowId xmlns:a16="http://schemas.microsoft.com/office/drawing/2014/main" val="2387720970"/>
                  </a:ext>
                </a:extLst>
              </a:tr>
              <a:tr h="241433">
                <a:tc>
                  <a:txBody>
                    <a:bodyPr/>
                    <a:lstStyle/>
                    <a:p>
                      <a:pPr>
                        <a:lnSpc>
                          <a:spcPct val="107000"/>
                        </a:lnSpc>
                        <a:spcAft>
                          <a:spcPts val="0"/>
                        </a:spcAft>
                      </a:pPr>
                      <a:r>
                        <a:rPr lang="en-CA" sz="1600" i="1" dirty="0">
                          <a:effectLst/>
                        </a:rPr>
                        <a:t>Business Competition</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indent="-121285" algn="ctr">
                        <a:lnSpc>
                          <a:spcPct val="107000"/>
                        </a:lnSpc>
                        <a:spcAft>
                          <a:spcPts val="0"/>
                        </a:spcAft>
                      </a:pPr>
                      <a:r>
                        <a:rPr lang="en-CA" sz="1600">
                          <a:effectLst/>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539196514"/>
                  </a:ext>
                </a:extLst>
              </a:tr>
              <a:tr h="241433">
                <a:tc>
                  <a:txBody>
                    <a:bodyPr/>
                    <a:lstStyle/>
                    <a:p>
                      <a:pPr>
                        <a:lnSpc>
                          <a:spcPct val="107000"/>
                        </a:lnSpc>
                        <a:spcAft>
                          <a:spcPts val="0"/>
                        </a:spcAft>
                      </a:pPr>
                      <a:r>
                        <a:rPr lang="en-CA" sz="1600" dirty="0">
                          <a:effectLst/>
                        </a:rPr>
                        <a:t>Too many competitors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indent="-121285" algn="ctr">
                        <a:lnSpc>
                          <a:spcPct val="107000"/>
                        </a:lnSpc>
                        <a:spcAft>
                          <a:spcPts val="0"/>
                        </a:spcAft>
                      </a:pPr>
                      <a:r>
                        <a:rPr lang="en-CA" sz="1600" dirty="0">
                          <a:effectLst/>
                        </a:rPr>
                        <a:t>67.3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851485857"/>
                  </a:ext>
                </a:extLst>
              </a:tr>
              <a:tr h="241433">
                <a:tc>
                  <a:txBody>
                    <a:bodyPr/>
                    <a:lstStyle/>
                    <a:p>
                      <a:pPr>
                        <a:lnSpc>
                          <a:spcPct val="107000"/>
                        </a:lnSpc>
                        <a:spcAft>
                          <a:spcPts val="0"/>
                        </a:spcAft>
                      </a:pPr>
                      <a:r>
                        <a:rPr lang="en-CA" sz="1600" dirty="0">
                          <a:effectLst/>
                        </a:rPr>
                        <a:t>Too few customers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75.1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1222812954"/>
                  </a:ext>
                </a:extLst>
              </a:tr>
              <a:tr h="241433">
                <a:tc>
                  <a:txBody>
                    <a:bodyPr/>
                    <a:lstStyle/>
                    <a:p>
                      <a:pPr>
                        <a:lnSpc>
                          <a:spcPct val="107000"/>
                        </a:lnSpc>
                        <a:spcAft>
                          <a:spcPts val="0"/>
                        </a:spcAft>
                      </a:pPr>
                      <a:r>
                        <a:rPr lang="en-CA" sz="1600" dirty="0">
                          <a:effectLst/>
                        </a:rPr>
                        <a:t>Insufficient sales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59.2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776458424"/>
                  </a:ext>
                </a:extLst>
              </a:tr>
              <a:tr h="241433">
                <a:tc>
                  <a:txBody>
                    <a:bodyPr/>
                    <a:lstStyle/>
                    <a:p>
                      <a:pPr>
                        <a:lnSpc>
                          <a:spcPct val="107000"/>
                        </a:lnSpc>
                        <a:spcAft>
                          <a:spcPts val="0"/>
                        </a:spcAft>
                      </a:pPr>
                      <a:r>
                        <a:rPr lang="en-CA" sz="1600" dirty="0">
                          <a:effectLst/>
                        </a:rPr>
                        <a:t>Verbal insults against your business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13.0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1618933162"/>
                  </a:ext>
                </a:extLst>
              </a:tr>
              <a:tr h="241433">
                <a:tc>
                  <a:txBody>
                    <a:bodyPr/>
                    <a:lstStyle/>
                    <a:p>
                      <a:pPr>
                        <a:lnSpc>
                          <a:spcPct val="107000"/>
                        </a:lnSpc>
                        <a:spcAft>
                          <a:spcPts val="0"/>
                        </a:spcAft>
                      </a:pPr>
                      <a:r>
                        <a:rPr lang="en-CA" sz="1600" dirty="0">
                          <a:effectLst/>
                        </a:rPr>
                        <a:t>Conflict with local entrepreneurs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19.6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866720957"/>
                  </a:ext>
                </a:extLst>
              </a:tr>
              <a:tr h="241433">
                <a:tc>
                  <a:txBody>
                    <a:bodyPr/>
                    <a:lstStyle/>
                    <a:p>
                      <a:pPr>
                        <a:lnSpc>
                          <a:spcPct val="107000"/>
                        </a:lnSpc>
                        <a:spcAft>
                          <a:spcPts val="0"/>
                        </a:spcAft>
                      </a:pPr>
                      <a:r>
                        <a:rPr lang="en-CA" sz="1600">
                          <a:effectLst/>
                        </a:rPr>
                        <a:t>Competition from supermarkets/large stores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33.6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598454932"/>
                  </a:ext>
                </a:extLst>
              </a:tr>
              <a:tr h="241433">
                <a:tc>
                  <a:txBody>
                    <a:bodyPr/>
                    <a:lstStyle/>
                    <a:p>
                      <a:pPr>
                        <a:lnSpc>
                          <a:spcPct val="107000"/>
                        </a:lnSpc>
                        <a:spcAft>
                          <a:spcPts val="0"/>
                        </a:spcAft>
                      </a:pPr>
                      <a:r>
                        <a:rPr lang="en-CA" sz="1600" i="1" dirty="0">
                          <a:effectLst/>
                        </a:rPr>
                        <a:t>Business Costs</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60231582"/>
                  </a:ext>
                </a:extLst>
              </a:tr>
              <a:tr h="241433">
                <a:tc>
                  <a:txBody>
                    <a:bodyPr/>
                    <a:lstStyle/>
                    <a:p>
                      <a:pPr>
                        <a:lnSpc>
                          <a:spcPct val="107000"/>
                        </a:lnSpc>
                        <a:spcAft>
                          <a:spcPts val="0"/>
                        </a:spcAft>
                      </a:pPr>
                      <a:r>
                        <a:rPr lang="en-CA" sz="1600" dirty="0">
                          <a:effectLst/>
                        </a:rPr>
                        <a:t>Suppliers charge too much</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65.6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032331514"/>
                  </a:ext>
                </a:extLst>
              </a:tr>
              <a:tr h="241433">
                <a:tc>
                  <a:txBody>
                    <a:bodyPr/>
                    <a:lstStyle/>
                    <a:p>
                      <a:pPr>
                        <a:lnSpc>
                          <a:spcPct val="107000"/>
                        </a:lnSpc>
                        <a:spcAft>
                          <a:spcPts val="0"/>
                        </a:spcAft>
                      </a:pPr>
                      <a:r>
                        <a:rPr lang="en-CA" sz="1600">
                          <a:effectLst/>
                        </a:rPr>
                        <a:t>Customers don’t pay their debts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37.9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768052351"/>
                  </a:ext>
                </a:extLst>
              </a:tr>
              <a:tr h="241433">
                <a:tc>
                  <a:txBody>
                    <a:bodyPr/>
                    <a:lstStyle/>
                    <a:p>
                      <a:pPr>
                        <a:lnSpc>
                          <a:spcPct val="107000"/>
                        </a:lnSpc>
                        <a:spcAft>
                          <a:spcPts val="0"/>
                        </a:spcAft>
                      </a:pPr>
                      <a:r>
                        <a:rPr lang="en-CA" sz="1600">
                          <a:effectLst/>
                        </a:rPr>
                        <a:t>Lack of access to credit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18.3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4294402275"/>
                  </a:ext>
                </a:extLst>
              </a:tr>
              <a:tr h="241433">
                <a:tc>
                  <a:txBody>
                    <a:bodyPr/>
                    <a:lstStyle/>
                    <a:p>
                      <a:pPr>
                        <a:lnSpc>
                          <a:spcPct val="107000"/>
                        </a:lnSpc>
                        <a:spcAft>
                          <a:spcPts val="0"/>
                        </a:spcAft>
                      </a:pPr>
                      <a:r>
                        <a:rPr lang="en-CA" sz="1600" dirty="0">
                          <a:effectLst/>
                        </a:rPr>
                        <a:t>Lack of relevant training in business skills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29.5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613886327"/>
                  </a:ext>
                </a:extLst>
              </a:tr>
              <a:tr h="241433">
                <a:tc>
                  <a:txBody>
                    <a:bodyPr/>
                    <a:lstStyle/>
                    <a:p>
                      <a:pPr>
                        <a:lnSpc>
                          <a:spcPct val="107000"/>
                        </a:lnSpc>
                        <a:spcAft>
                          <a:spcPts val="0"/>
                        </a:spcAft>
                      </a:pPr>
                      <a:r>
                        <a:rPr lang="en-CA" sz="1600" i="1" dirty="0">
                          <a:effectLst/>
                        </a:rPr>
                        <a:t>Infrastructure Issues</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247711595"/>
                  </a:ext>
                </a:extLst>
              </a:tr>
              <a:tr h="241433">
                <a:tc>
                  <a:txBody>
                    <a:bodyPr/>
                    <a:lstStyle/>
                    <a:p>
                      <a:pPr>
                        <a:lnSpc>
                          <a:spcPct val="107000"/>
                        </a:lnSpc>
                        <a:spcAft>
                          <a:spcPts val="0"/>
                        </a:spcAft>
                      </a:pPr>
                      <a:r>
                        <a:rPr lang="en-CA" sz="1600">
                          <a:effectLst/>
                        </a:rPr>
                        <a:t>No refrigeration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14.5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451191130"/>
                  </a:ext>
                </a:extLst>
              </a:tr>
              <a:tr h="241433">
                <a:tc>
                  <a:txBody>
                    <a:bodyPr/>
                    <a:lstStyle/>
                    <a:p>
                      <a:pPr>
                        <a:lnSpc>
                          <a:spcPct val="107000"/>
                        </a:lnSpc>
                        <a:spcAft>
                          <a:spcPts val="0"/>
                        </a:spcAft>
                      </a:pPr>
                      <a:r>
                        <a:rPr lang="en-CA" sz="1600" dirty="0">
                          <a:effectLst/>
                        </a:rPr>
                        <a:t>Storage problems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22.3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875533323"/>
                  </a:ext>
                </a:extLst>
              </a:tr>
              <a:tr h="241433">
                <a:tc>
                  <a:txBody>
                    <a:bodyPr/>
                    <a:lstStyle/>
                    <a:p>
                      <a:pPr>
                        <a:lnSpc>
                          <a:spcPct val="107000"/>
                        </a:lnSpc>
                        <a:spcAft>
                          <a:spcPts val="0"/>
                        </a:spcAft>
                      </a:pPr>
                      <a:r>
                        <a:rPr lang="en-CA" sz="1600" i="1" dirty="0">
                          <a:effectLst/>
                        </a:rPr>
                        <a:t>Victims of crime</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090609465"/>
                  </a:ext>
                </a:extLst>
              </a:tr>
              <a:tr h="241433">
                <a:tc>
                  <a:txBody>
                    <a:bodyPr/>
                    <a:lstStyle/>
                    <a:p>
                      <a:pPr>
                        <a:lnSpc>
                          <a:spcPct val="107000"/>
                        </a:lnSpc>
                        <a:spcAft>
                          <a:spcPts val="0"/>
                        </a:spcAft>
                      </a:pPr>
                      <a:r>
                        <a:rPr lang="en-CA" sz="1600" dirty="0">
                          <a:effectLst/>
                        </a:rPr>
                        <a:t>Theft of goods/stock</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21.7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185839784"/>
                  </a:ext>
                </a:extLst>
              </a:tr>
              <a:tr h="241433">
                <a:tc>
                  <a:txBody>
                    <a:bodyPr/>
                    <a:lstStyle/>
                    <a:p>
                      <a:pPr>
                        <a:lnSpc>
                          <a:spcPct val="107000"/>
                        </a:lnSpc>
                        <a:spcAft>
                          <a:spcPts val="0"/>
                        </a:spcAft>
                      </a:pPr>
                      <a:r>
                        <a:rPr lang="en-CA" sz="1600" dirty="0">
                          <a:effectLst/>
                        </a:rPr>
                        <a:t>Confiscation of goods by police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11.3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987594411"/>
                  </a:ext>
                </a:extLst>
              </a:tr>
              <a:tr h="241433">
                <a:tc>
                  <a:txBody>
                    <a:bodyPr/>
                    <a:lstStyle/>
                    <a:p>
                      <a:pPr>
                        <a:lnSpc>
                          <a:spcPct val="107000"/>
                        </a:lnSpc>
                        <a:spcAft>
                          <a:spcPts val="0"/>
                        </a:spcAft>
                      </a:pPr>
                      <a:r>
                        <a:rPr lang="en-CA" sz="1600" dirty="0">
                          <a:effectLst/>
                        </a:rPr>
                        <a:t>Harassment/demands for bribes by police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7.8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760289533"/>
                  </a:ext>
                </a:extLst>
              </a:tr>
              <a:tr h="241433">
                <a:tc>
                  <a:txBody>
                    <a:bodyPr/>
                    <a:lstStyle/>
                    <a:p>
                      <a:pPr>
                        <a:lnSpc>
                          <a:spcPct val="107000"/>
                        </a:lnSpc>
                        <a:spcAft>
                          <a:spcPts val="0"/>
                        </a:spcAft>
                      </a:pPr>
                      <a:r>
                        <a:rPr lang="en-CA" sz="1600" dirty="0">
                          <a:effectLst/>
                        </a:rPr>
                        <a:t>Theft of money/income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13.3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134099203"/>
                  </a:ext>
                </a:extLst>
              </a:tr>
              <a:tr h="241433">
                <a:tc>
                  <a:txBody>
                    <a:bodyPr/>
                    <a:lstStyle/>
                    <a:p>
                      <a:pPr>
                        <a:lnSpc>
                          <a:spcPct val="107000"/>
                        </a:lnSpc>
                        <a:spcAft>
                          <a:spcPts val="0"/>
                        </a:spcAft>
                      </a:pPr>
                      <a:r>
                        <a:rPr lang="en-CA" sz="1600" dirty="0">
                          <a:effectLst/>
                        </a:rPr>
                        <a:t>Physical attacks/assaults by police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5.4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914319782"/>
                  </a:ext>
                </a:extLst>
              </a:tr>
              <a:tr h="241433">
                <a:tc>
                  <a:txBody>
                    <a:bodyPr/>
                    <a:lstStyle/>
                    <a:p>
                      <a:pPr>
                        <a:lnSpc>
                          <a:spcPct val="107000"/>
                        </a:lnSpc>
                        <a:spcAft>
                          <a:spcPts val="0"/>
                        </a:spcAft>
                      </a:pPr>
                      <a:r>
                        <a:rPr lang="en-CA" sz="1600" dirty="0">
                          <a:effectLst/>
                        </a:rPr>
                        <a:t>Arrest/detention of yourself/employees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4.0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46316858"/>
                  </a:ext>
                </a:extLst>
              </a:tr>
              <a:tr h="241433">
                <a:tc>
                  <a:txBody>
                    <a:bodyPr/>
                    <a:lstStyle/>
                    <a:p>
                      <a:pPr>
                        <a:lnSpc>
                          <a:spcPct val="107000"/>
                        </a:lnSpc>
                        <a:spcAft>
                          <a:spcPts val="0"/>
                        </a:spcAft>
                      </a:pPr>
                      <a:r>
                        <a:rPr lang="en-CA" sz="1600" dirty="0">
                          <a:effectLst/>
                        </a:rPr>
                        <a:t>Physical attacks/assaults by citizens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7.0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302160695"/>
                  </a:ext>
                </a:extLst>
              </a:tr>
            </a:tbl>
          </a:graphicData>
        </a:graphic>
      </p:graphicFrame>
      <p:sp>
        <p:nvSpPr>
          <p:cNvPr id="6" name="TextBox 5">
            <a:extLst>
              <a:ext uri="{FF2B5EF4-FFF2-40B4-BE49-F238E27FC236}">
                <a16:creationId xmlns:a16="http://schemas.microsoft.com/office/drawing/2014/main" id="{A8DFA3B9-485C-894F-B806-B008FD081AAC}"/>
              </a:ext>
            </a:extLst>
          </p:cNvPr>
          <p:cNvSpPr txBox="1"/>
          <p:nvPr/>
        </p:nvSpPr>
        <p:spPr>
          <a:xfrm>
            <a:off x="8979121" y="2967335"/>
            <a:ext cx="2505558" cy="461665"/>
          </a:xfrm>
          <a:prstGeom prst="rect">
            <a:avLst/>
          </a:prstGeom>
          <a:noFill/>
        </p:spPr>
        <p:txBody>
          <a:bodyPr wrap="none" rtlCol="0">
            <a:spAutoFit/>
          </a:bodyPr>
          <a:lstStyle/>
          <a:p>
            <a:pPr algn="ctr"/>
            <a:r>
              <a:rPr lang="en-GB" sz="2400" dirty="0">
                <a:solidFill>
                  <a:schemeClr val="bg1"/>
                </a:solidFill>
              </a:rPr>
              <a:t>Vendor Challenges</a:t>
            </a:r>
          </a:p>
        </p:txBody>
      </p:sp>
    </p:spTree>
    <p:extLst>
      <p:ext uri="{BB962C8B-B14F-4D97-AF65-F5344CB8AC3E}">
        <p14:creationId xmlns:p14="http://schemas.microsoft.com/office/powerpoint/2010/main" val="234920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graphicFrame>
        <p:nvGraphicFramePr>
          <p:cNvPr id="3" name="Content Placeholder 2">
            <a:extLst>
              <a:ext uri="{FF2B5EF4-FFF2-40B4-BE49-F238E27FC236}">
                <a16:creationId xmlns:a16="http://schemas.microsoft.com/office/drawing/2014/main" id="{81864318-87DD-4502-A614-5910420CDE77}"/>
              </a:ext>
            </a:extLst>
          </p:cNvPr>
          <p:cNvGraphicFramePr>
            <a:graphicFrameLocks noGrp="1"/>
          </p:cNvGraphicFramePr>
          <p:nvPr>
            <p:ph idx="1"/>
            <p:extLst>
              <p:ext uri="{D42A27DB-BD31-4B8C-83A1-F6EECF244321}">
                <p14:modId xmlns:p14="http://schemas.microsoft.com/office/powerpoint/2010/main" val="2823971634"/>
              </p:ext>
            </p:extLst>
          </p:nvPr>
        </p:nvGraphicFramePr>
        <p:xfrm>
          <a:off x="522288" y="176466"/>
          <a:ext cx="7353299" cy="6505068"/>
        </p:xfrm>
        <a:graphic>
          <a:graphicData uri="http://schemas.openxmlformats.org/drawingml/2006/table">
            <a:tbl>
              <a:tblPr firstRow="1" firstCol="1" bandRow="1">
                <a:tableStyleId>{5C22544A-7EE6-4342-B048-85BDC9FD1C3A}</a:tableStyleId>
              </a:tblPr>
              <a:tblGrid>
                <a:gridCol w="3617823">
                  <a:extLst>
                    <a:ext uri="{9D8B030D-6E8A-4147-A177-3AD203B41FA5}">
                      <a16:colId xmlns:a16="http://schemas.microsoft.com/office/drawing/2014/main" val="287397981"/>
                    </a:ext>
                  </a:extLst>
                </a:gridCol>
                <a:gridCol w="3735476">
                  <a:extLst>
                    <a:ext uri="{9D8B030D-6E8A-4147-A177-3AD203B41FA5}">
                      <a16:colId xmlns:a16="http://schemas.microsoft.com/office/drawing/2014/main" val="4149867782"/>
                    </a:ext>
                  </a:extLst>
                </a:gridCol>
              </a:tblGrid>
              <a:tr h="241433">
                <a:tc>
                  <a:txBody>
                    <a:bodyPr/>
                    <a:lstStyle/>
                    <a:p>
                      <a:pPr algn="ctr">
                        <a:lnSpc>
                          <a:spcPct val="107000"/>
                        </a:lnSpc>
                        <a:spcAft>
                          <a:spcPts val="0"/>
                        </a:spcAft>
                      </a:pPr>
                      <a:r>
                        <a:rPr lang="en-CA" sz="1600" dirty="0">
                          <a:effectLst/>
                        </a:rPr>
                        <a:t>Challenges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nchor="ctr">
                    <a:solidFill>
                      <a:srgbClr val="C00000"/>
                    </a:solidFill>
                  </a:tcPr>
                </a:tc>
                <a:tc>
                  <a:txBody>
                    <a:bodyPr/>
                    <a:lstStyle/>
                    <a:p>
                      <a:pPr algn="ctr">
                        <a:lnSpc>
                          <a:spcPct val="107000"/>
                        </a:lnSpc>
                        <a:spcAft>
                          <a:spcPts val="0"/>
                        </a:spcAft>
                      </a:pPr>
                      <a:r>
                        <a:rPr lang="en-CA" sz="1600" dirty="0">
                          <a:effectLst/>
                        </a:rPr>
                        <a:t>Percentage of Vendors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extLst>
                  <a:ext uri="{0D108BD9-81ED-4DB2-BD59-A6C34878D82A}">
                    <a16:rowId xmlns:a16="http://schemas.microsoft.com/office/drawing/2014/main" val="2387720970"/>
                  </a:ext>
                </a:extLst>
              </a:tr>
              <a:tr h="241433">
                <a:tc>
                  <a:txBody>
                    <a:bodyPr/>
                    <a:lstStyle/>
                    <a:p>
                      <a:pPr>
                        <a:lnSpc>
                          <a:spcPct val="107000"/>
                        </a:lnSpc>
                        <a:spcAft>
                          <a:spcPts val="0"/>
                        </a:spcAft>
                      </a:pPr>
                      <a:r>
                        <a:rPr lang="en-CA" sz="1600" i="1" dirty="0">
                          <a:effectLst/>
                        </a:rPr>
                        <a:t>Business Competition</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indent="-121285" algn="ctr">
                        <a:lnSpc>
                          <a:spcPct val="107000"/>
                        </a:lnSpc>
                        <a:spcAft>
                          <a:spcPts val="0"/>
                        </a:spcAft>
                      </a:pPr>
                      <a:r>
                        <a:rPr lang="en-CA" sz="1600">
                          <a:effectLst/>
                        </a:rPr>
                        <a:t>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539196514"/>
                  </a:ext>
                </a:extLst>
              </a:tr>
              <a:tr h="241433">
                <a:tc>
                  <a:txBody>
                    <a:bodyPr/>
                    <a:lstStyle/>
                    <a:p>
                      <a:pPr>
                        <a:lnSpc>
                          <a:spcPct val="107000"/>
                        </a:lnSpc>
                        <a:spcAft>
                          <a:spcPts val="0"/>
                        </a:spcAft>
                      </a:pPr>
                      <a:r>
                        <a:rPr lang="en-CA" sz="1600" dirty="0">
                          <a:effectLst/>
                        </a:rPr>
                        <a:t>Too many competitors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tc>
                  <a:txBody>
                    <a:bodyPr/>
                    <a:lstStyle/>
                    <a:p>
                      <a:pPr indent="-121285" algn="ctr">
                        <a:lnSpc>
                          <a:spcPct val="107000"/>
                        </a:lnSpc>
                        <a:spcAft>
                          <a:spcPts val="0"/>
                        </a:spcAft>
                      </a:pPr>
                      <a:r>
                        <a:rPr lang="en-CA" sz="1600" dirty="0">
                          <a:effectLst/>
                        </a:rPr>
                        <a:t>67.3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extLst>
                  <a:ext uri="{0D108BD9-81ED-4DB2-BD59-A6C34878D82A}">
                    <a16:rowId xmlns:a16="http://schemas.microsoft.com/office/drawing/2014/main" val="2851485857"/>
                  </a:ext>
                </a:extLst>
              </a:tr>
              <a:tr h="241433">
                <a:tc>
                  <a:txBody>
                    <a:bodyPr/>
                    <a:lstStyle/>
                    <a:p>
                      <a:pPr>
                        <a:lnSpc>
                          <a:spcPct val="107000"/>
                        </a:lnSpc>
                        <a:spcAft>
                          <a:spcPts val="0"/>
                        </a:spcAft>
                      </a:pPr>
                      <a:r>
                        <a:rPr lang="en-CA" sz="1600" dirty="0">
                          <a:effectLst/>
                        </a:rPr>
                        <a:t>Too few customers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tc>
                  <a:txBody>
                    <a:bodyPr/>
                    <a:lstStyle/>
                    <a:p>
                      <a:pPr algn="ctr">
                        <a:lnSpc>
                          <a:spcPct val="107000"/>
                        </a:lnSpc>
                        <a:spcAft>
                          <a:spcPts val="0"/>
                        </a:spcAft>
                      </a:pPr>
                      <a:r>
                        <a:rPr lang="en-CA" sz="1600" dirty="0">
                          <a:effectLst/>
                        </a:rPr>
                        <a:t>75.1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extLst>
                  <a:ext uri="{0D108BD9-81ED-4DB2-BD59-A6C34878D82A}">
                    <a16:rowId xmlns:a16="http://schemas.microsoft.com/office/drawing/2014/main" val="1222812954"/>
                  </a:ext>
                </a:extLst>
              </a:tr>
              <a:tr h="241433">
                <a:tc>
                  <a:txBody>
                    <a:bodyPr/>
                    <a:lstStyle/>
                    <a:p>
                      <a:pPr>
                        <a:lnSpc>
                          <a:spcPct val="107000"/>
                        </a:lnSpc>
                        <a:spcAft>
                          <a:spcPts val="0"/>
                        </a:spcAft>
                      </a:pPr>
                      <a:r>
                        <a:rPr lang="en-CA" sz="1600" dirty="0">
                          <a:effectLst/>
                        </a:rPr>
                        <a:t>Insufficient sales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tc>
                  <a:txBody>
                    <a:bodyPr/>
                    <a:lstStyle/>
                    <a:p>
                      <a:pPr algn="ctr">
                        <a:lnSpc>
                          <a:spcPct val="107000"/>
                        </a:lnSpc>
                        <a:spcAft>
                          <a:spcPts val="0"/>
                        </a:spcAft>
                      </a:pPr>
                      <a:r>
                        <a:rPr lang="en-CA" sz="1600" dirty="0">
                          <a:effectLst/>
                        </a:rPr>
                        <a:t>59.2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extLst>
                  <a:ext uri="{0D108BD9-81ED-4DB2-BD59-A6C34878D82A}">
                    <a16:rowId xmlns:a16="http://schemas.microsoft.com/office/drawing/2014/main" val="2776458424"/>
                  </a:ext>
                </a:extLst>
              </a:tr>
              <a:tr h="241433">
                <a:tc>
                  <a:txBody>
                    <a:bodyPr/>
                    <a:lstStyle/>
                    <a:p>
                      <a:pPr>
                        <a:lnSpc>
                          <a:spcPct val="107000"/>
                        </a:lnSpc>
                        <a:spcAft>
                          <a:spcPts val="0"/>
                        </a:spcAft>
                      </a:pPr>
                      <a:r>
                        <a:rPr lang="en-CA" sz="1600" dirty="0">
                          <a:effectLst/>
                        </a:rPr>
                        <a:t>Verbal insults against your business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13.0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1618933162"/>
                  </a:ext>
                </a:extLst>
              </a:tr>
              <a:tr h="241433">
                <a:tc>
                  <a:txBody>
                    <a:bodyPr/>
                    <a:lstStyle/>
                    <a:p>
                      <a:pPr>
                        <a:lnSpc>
                          <a:spcPct val="107000"/>
                        </a:lnSpc>
                        <a:spcAft>
                          <a:spcPts val="0"/>
                        </a:spcAft>
                      </a:pPr>
                      <a:r>
                        <a:rPr lang="en-CA" sz="1600" dirty="0">
                          <a:effectLst/>
                        </a:rPr>
                        <a:t>Conflict with local entrepreneurs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19.6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866720957"/>
                  </a:ext>
                </a:extLst>
              </a:tr>
              <a:tr h="241433">
                <a:tc>
                  <a:txBody>
                    <a:bodyPr/>
                    <a:lstStyle/>
                    <a:p>
                      <a:pPr>
                        <a:lnSpc>
                          <a:spcPct val="107000"/>
                        </a:lnSpc>
                        <a:spcAft>
                          <a:spcPts val="0"/>
                        </a:spcAft>
                      </a:pPr>
                      <a:r>
                        <a:rPr lang="en-CA" sz="1600">
                          <a:effectLst/>
                        </a:rPr>
                        <a:t>Competition from supermarkets/large stores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33.6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598454932"/>
                  </a:ext>
                </a:extLst>
              </a:tr>
              <a:tr h="241433">
                <a:tc>
                  <a:txBody>
                    <a:bodyPr/>
                    <a:lstStyle/>
                    <a:p>
                      <a:pPr>
                        <a:lnSpc>
                          <a:spcPct val="107000"/>
                        </a:lnSpc>
                        <a:spcAft>
                          <a:spcPts val="0"/>
                        </a:spcAft>
                      </a:pPr>
                      <a:r>
                        <a:rPr lang="en-CA" sz="1600" i="1" dirty="0">
                          <a:effectLst/>
                        </a:rPr>
                        <a:t>Business Costs</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60231582"/>
                  </a:ext>
                </a:extLst>
              </a:tr>
              <a:tr h="241433">
                <a:tc>
                  <a:txBody>
                    <a:bodyPr/>
                    <a:lstStyle/>
                    <a:p>
                      <a:pPr>
                        <a:lnSpc>
                          <a:spcPct val="107000"/>
                        </a:lnSpc>
                        <a:spcAft>
                          <a:spcPts val="0"/>
                        </a:spcAft>
                      </a:pPr>
                      <a:r>
                        <a:rPr lang="en-CA" sz="1600" dirty="0">
                          <a:effectLst/>
                        </a:rPr>
                        <a:t>Suppliers charge too much</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tc>
                  <a:txBody>
                    <a:bodyPr/>
                    <a:lstStyle/>
                    <a:p>
                      <a:pPr algn="ctr">
                        <a:lnSpc>
                          <a:spcPct val="107000"/>
                        </a:lnSpc>
                        <a:spcAft>
                          <a:spcPts val="0"/>
                        </a:spcAft>
                      </a:pPr>
                      <a:r>
                        <a:rPr lang="en-CA" sz="1600" dirty="0">
                          <a:effectLst/>
                        </a:rPr>
                        <a:t>65.6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1"/>
                    </a:solidFill>
                  </a:tcPr>
                </a:tc>
                <a:extLst>
                  <a:ext uri="{0D108BD9-81ED-4DB2-BD59-A6C34878D82A}">
                    <a16:rowId xmlns:a16="http://schemas.microsoft.com/office/drawing/2014/main" val="2032331514"/>
                  </a:ext>
                </a:extLst>
              </a:tr>
              <a:tr h="241433">
                <a:tc>
                  <a:txBody>
                    <a:bodyPr/>
                    <a:lstStyle/>
                    <a:p>
                      <a:pPr>
                        <a:lnSpc>
                          <a:spcPct val="107000"/>
                        </a:lnSpc>
                        <a:spcAft>
                          <a:spcPts val="0"/>
                        </a:spcAft>
                      </a:pPr>
                      <a:r>
                        <a:rPr lang="en-CA" sz="1600">
                          <a:effectLst/>
                        </a:rPr>
                        <a:t>Customers don’t pay their debts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37.9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768052351"/>
                  </a:ext>
                </a:extLst>
              </a:tr>
              <a:tr h="241433">
                <a:tc>
                  <a:txBody>
                    <a:bodyPr/>
                    <a:lstStyle/>
                    <a:p>
                      <a:pPr>
                        <a:lnSpc>
                          <a:spcPct val="107000"/>
                        </a:lnSpc>
                        <a:spcAft>
                          <a:spcPts val="0"/>
                        </a:spcAft>
                      </a:pPr>
                      <a:r>
                        <a:rPr lang="en-CA" sz="1600">
                          <a:effectLst/>
                        </a:rPr>
                        <a:t>Lack of access to credit</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4"/>
                    </a:solidFill>
                  </a:tcPr>
                </a:tc>
                <a:tc>
                  <a:txBody>
                    <a:bodyPr/>
                    <a:lstStyle/>
                    <a:p>
                      <a:pPr algn="ctr">
                        <a:lnSpc>
                          <a:spcPct val="107000"/>
                        </a:lnSpc>
                        <a:spcAft>
                          <a:spcPts val="0"/>
                        </a:spcAft>
                      </a:pPr>
                      <a:r>
                        <a:rPr lang="en-CA" sz="1600" dirty="0">
                          <a:effectLst/>
                        </a:rPr>
                        <a:t>18.3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4"/>
                    </a:solidFill>
                  </a:tcPr>
                </a:tc>
                <a:extLst>
                  <a:ext uri="{0D108BD9-81ED-4DB2-BD59-A6C34878D82A}">
                    <a16:rowId xmlns:a16="http://schemas.microsoft.com/office/drawing/2014/main" val="4294402275"/>
                  </a:ext>
                </a:extLst>
              </a:tr>
              <a:tr h="241433">
                <a:tc>
                  <a:txBody>
                    <a:bodyPr/>
                    <a:lstStyle/>
                    <a:p>
                      <a:pPr>
                        <a:lnSpc>
                          <a:spcPct val="107000"/>
                        </a:lnSpc>
                        <a:spcAft>
                          <a:spcPts val="0"/>
                        </a:spcAft>
                      </a:pPr>
                      <a:r>
                        <a:rPr lang="en-CA" sz="1600" dirty="0">
                          <a:effectLst/>
                        </a:rPr>
                        <a:t>Lack of relevant training in business skills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4"/>
                    </a:solidFill>
                  </a:tcPr>
                </a:tc>
                <a:tc>
                  <a:txBody>
                    <a:bodyPr/>
                    <a:lstStyle/>
                    <a:p>
                      <a:pPr algn="ctr">
                        <a:lnSpc>
                          <a:spcPct val="107000"/>
                        </a:lnSpc>
                        <a:spcAft>
                          <a:spcPts val="0"/>
                        </a:spcAft>
                      </a:pPr>
                      <a:r>
                        <a:rPr lang="en-CA" sz="1600" dirty="0">
                          <a:effectLst/>
                        </a:rPr>
                        <a:t>29.5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chemeClr val="accent4"/>
                    </a:solidFill>
                  </a:tcPr>
                </a:tc>
                <a:extLst>
                  <a:ext uri="{0D108BD9-81ED-4DB2-BD59-A6C34878D82A}">
                    <a16:rowId xmlns:a16="http://schemas.microsoft.com/office/drawing/2014/main" val="3613886327"/>
                  </a:ext>
                </a:extLst>
              </a:tr>
              <a:tr h="241433">
                <a:tc>
                  <a:txBody>
                    <a:bodyPr/>
                    <a:lstStyle/>
                    <a:p>
                      <a:pPr>
                        <a:lnSpc>
                          <a:spcPct val="107000"/>
                        </a:lnSpc>
                        <a:spcAft>
                          <a:spcPts val="0"/>
                        </a:spcAft>
                      </a:pPr>
                      <a:r>
                        <a:rPr lang="en-CA" sz="1600" i="1" dirty="0">
                          <a:effectLst/>
                        </a:rPr>
                        <a:t>Infrastructure Issues</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247711595"/>
                  </a:ext>
                </a:extLst>
              </a:tr>
              <a:tr h="241433">
                <a:tc>
                  <a:txBody>
                    <a:bodyPr/>
                    <a:lstStyle/>
                    <a:p>
                      <a:pPr>
                        <a:lnSpc>
                          <a:spcPct val="107000"/>
                        </a:lnSpc>
                        <a:spcAft>
                          <a:spcPts val="0"/>
                        </a:spcAft>
                      </a:pPr>
                      <a:r>
                        <a:rPr lang="en-CA" sz="1600">
                          <a:effectLst/>
                        </a:rPr>
                        <a:t>No refrigeration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14.5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451191130"/>
                  </a:ext>
                </a:extLst>
              </a:tr>
              <a:tr h="241433">
                <a:tc>
                  <a:txBody>
                    <a:bodyPr/>
                    <a:lstStyle/>
                    <a:p>
                      <a:pPr>
                        <a:lnSpc>
                          <a:spcPct val="107000"/>
                        </a:lnSpc>
                        <a:spcAft>
                          <a:spcPts val="0"/>
                        </a:spcAft>
                      </a:pPr>
                      <a:r>
                        <a:rPr lang="en-CA" sz="1600" dirty="0">
                          <a:effectLst/>
                        </a:rPr>
                        <a:t>Storage problems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22.3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875533323"/>
                  </a:ext>
                </a:extLst>
              </a:tr>
              <a:tr h="241433">
                <a:tc>
                  <a:txBody>
                    <a:bodyPr/>
                    <a:lstStyle/>
                    <a:p>
                      <a:pPr>
                        <a:lnSpc>
                          <a:spcPct val="107000"/>
                        </a:lnSpc>
                        <a:spcAft>
                          <a:spcPts val="0"/>
                        </a:spcAft>
                      </a:pPr>
                      <a:r>
                        <a:rPr lang="en-CA" sz="1600" i="1" dirty="0">
                          <a:effectLst/>
                        </a:rPr>
                        <a:t>Victims of crime</a:t>
                      </a:r>
                      <a:endParaRPr lang="en-CA"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090609465"/>
                  </a:ext>
                </a:extLst>
              </a:tr>
              <a:tr h="241433">
                <a:tc>
                  <a:txBody>
                    <a:bodyPr/>
                    <a:lstStyle/>
                    <a:p>
                      <a:pPr>
                        <a:lnSpc>
                          <a:spcPct val="107000"/>
                        </a:lnSpc>
                        <a:spcAft>
                          <a:spcPts val="0"/>
                        </a:spcAft>
                      </a:pPr>
                      <a:r>
                        <a:rPr lang="en-CA" sz="1600" dirty="0">
                          <a:effectLst/>
                        </a:rPr>
                        <a:t>Theft of goods/stock</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a:effectLst/>
                        </a:rPr>
                        <a:t>21.7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3185839784"/>
                  </a:ext>
                </a:extLst>
              </a:tr>
              <a:tr h="241433">
                <a:tc>
                  <a:txBody>
                    <a:bodyPr/>
                    <a:lstStyle/>
                    <a:p>
                      <a:pPr>
                        <a:lnSpc>
                          <a:spcPct val="107000"/>
                        </a:lnSpc>
                        <a:spcAft>
                          <a:spcPts val="0"/>
                        </a:spcAft>
                      </a:pPr>
                      <a:r>
                        <a:rPr lang="en-CA" sz="1600" dirty="0">
                          <a:effectLst/>
                        </a:rPr>
                        <a:t>Confiscation of goods by police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11.3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987594411"/>
                  </a:ext>
                </a:extLst>
              </a:tr>
              <a:tr h="241433">
                <a:tc>
                  <a:txBody>
                    <a:bodyPr/>
                    <a:lstStyle/>
                    <a:p>
                      <a:pPr>
                        <a:lnSpc>
                          <a:spcPct val="107000"/>
                        </a:lnSpc>
                        <a:spcAft>
                          <a:spcPts val="0"/>
                        </a:spcAft>
                      </a:pPr>
                      <a:r>
                        <a:rPr lang="en-CA" sz="1600" dirty="0">
                          <a:effectLst/>
                        </a:rPr>
                        <a:t>Harassment/demands for bribes by police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7.8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760289533"/>
                  </a:ext>
                </a:extLst>
              </a:tr>
              <a:tr h="241433">
                <a:tc>
                  <a:txBody>
                    <a:bodyPr/>
                    <a:lstStyle/>
                    <a:p>
                      <a:pPr>
                        <a:lnSpc>
                          <a:spcPct val="107000"/>
                        </a:lnSpc>
                        <a:spcAft>
                          <a:spcPts val="0"/>
                        </a:spcAft>
                      </a:pPr>
                      <a:r>
                        <a:rPr lang="en-CA" sz="1600" dirty="0">
                          <a:effectLst/>
                        </a:rPr>
                        <a:t>Theft of money/income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13.3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134099203"/>
                  </a:ext>
                </a:extLst>
              </a:tr>
              <a:tr h="241433">
                <a:tc>
                  <a:txBody>
                    <a:bodyPr/>
                    <a:lstStyle/>
                    <a:p>
                      <a:pPr>
                        <a:lnSpc>
                          <a:spcPct val="107000"/>
                        </a:lnSpc>
                        <a:spcAft>
                          <a:spcPts val="0"/>
                        </a:spcAft>
                      </a:pPr>
                      <a:r>
                        <a:rPr lang="en-CA" sz="1600" dirty="0">
                          <a:effectLst/>
                        </a:rPr>
                        <a:t>Physical attacks/assaults by police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5.4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914319782"/>
                  </a:ext>
                </a:extLst>
              </a:tr>
              <a:tr h="241433">
                <a:tc>
                  <a:txBody>
                    <a:bodyPr/>
                    <a:lstStyle/>
                    <a:p>
                      <a:pPr>
                        <a:lnSpc>
                          <a:spcPct val="107000"/>
                        </a:lnSpc>
                        <a:spcAft>
                          <a:spcPts val="0"/>
                        </a:spcAft>
                      </a:pPr>
                      <a:r>
                        <a:rPr lang="en-CA" sz="1600" dirty="0">
                          <a:effectLst/>
                        </a:rPr>
                        <a:t>Arrest/detention of yourself/employees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4.0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46316858"/>
                  </a:ext>
                </a:extLst>
              </a:tr>
              <a:tr h="241433">
                <a:tc>
                  <a:txBody>
                    <a:bodyPr/>
                    <a:lstStyle/>
                    <a:p>
                      <a:pPr>
                        <a:lnSpc>
                          <a:spcPct val="107000"/>
                        </a:lnSpc>
                        <a:spcAft>
                          <a:spcPts val="0"/>
                        </a:spcAft>
                      </a:pPr>
                      <a:r>
                        <a:rPr lang="en-CA" sz="1600" dirty="0">
                          <a:effectLst/>
                        </a:rPr>
                        <a:t>Physical attacks/assaults by citizens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solidFill>
                      <a:srgbClr val="C00000"/>
                    </a:solidFill>
                  </a:tcPr>
                </a:tc>
                <a:tc>
                  <a:txBody>
                    <a:bodyPr/>
                    <a:lstStyle/>
                    <a:p>
                      <a:pPr algn="ctr">
                        <a:lnSpc>
                          <a:spcPct val="107000"/>
                        </a:lnSpc>
                        <a:spcAft>
                          <a:spcPts val="0"/>
                        </a:spcAft>
                      </a:pPr>
                      <a:r>
                        <a:rPr lang="en-CA" sz="1600" dirty="0">
                          <a:effectLst/>
                        </a:rPr>
                        <a:t>7.0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956" marR="47956" marT="0" marB="0"/>
                </a:tc>
                <a:extLst>
                  <a:ext uri="{0D108BD9-81ED-4DB2-BD59-A6C34878D82A}">
                    <a16:rowId xmlns:a16="http://schemas.microsoft.com/office/drawing/2014/main" val="2302160695"/>
                  </a:ext>
                </a:extLst>
              </a:tr>
            </a:tbl>
          </a:graphicData>
        </a:graphic>
      </p:graphicFrame>
      <p:sp>
        <p:nvSpPr>
          <p:cNvPr id="6" name="TextBox 5">
            <a:extLst>
              <a:ext uri="{FF2B5EF4-FFF2-40B4-BE49-F238E27FC236}">
                <a16:creationId xmlns:a16="http://schemas.microsoft.com/office/drawing/2014/main" id="{A8DFA3B9-485C-894F-B806-B008FD081AAC}"/>
              </a:ext>
            </a:extLst>
          </p:cNvPr>
          <p:cNvSpPr txBox="1"/>
          <p:nvPr/>
        </p:nvSpPr>
        <p:spPr>
          <a:xfrm>
            <a:off x="8979121" y="2967335"/>
            <a:ext cx="2505558" cy="461665"/>
          </a:xfrm>
          <a:prstGeom prst="rect">
            <a:avLst/>
          </a:prstGeom>
          <a:noFill/>
        </p:spPr>
        <p:txBody>
          <a:bodyPr wrap="none" rtlCol="0">
            <a:spAutoFit/>
          </a:bodyPr>
          <a:lstStyle/>
          <a:p>
            <a:pPr algn="ctr"/>
            <a:r>
              <a:rPr lang="en-GB" sz="2400" dirty="0">
                <a:solidFill>
                  <a:schemeClr val="bg1"/>
                </a:solidFill>
              </a:rPr>
              <a:t>Vendor Challenges</a:t>
            </a:r>
          </a:p>
        </p:txBody>
      </p:sp>
    </p:spTree>
    <p:extLst>
      <p:ext uri="{BB962C8B-B14F-4D97-AF65-F5344CB8AC3E}">
        <p14:creationId xmlns:p14="http://schemas.microsoft.com/office/powerpoint/2010/main" val="310589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0A6C6B9B-F860-644D-8F79-DF700C46B1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1" y="0"/>
            <a:ext cx="9700750" cy="6858000"/>
          </a:xfrm>
          <a:prstGeom prst="rect">
            <a:avLst/>
          </a:prstGeom>
        </p:spPr>
      </p:pic>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6" name="Title 1">
            <a:extLst>
              <a:ext uri="{FF2B5EF4-FFF2-40B4-BE49-F238E27FC236}">
                <a16:creationId xmlns:a16="http://schemas.microsoft.com/office/drawing/2014/main" id="{DF2AB576-3E28-0749-999B-F9F9BEF4555D}"/>
              </a:ext>
            </a:extLst>
          </p:cNvPr>
          <p:cNvSpPr txBox="1">
            <a:spLocks/>
          </p:cNvSpPr>
          <p:nvPr/>
        </p:nvSpPr>
        <p:spPr>
          <a:xfrm>
            <a:off x="8685295" y="978593"/>
            <a:ext cx="3188447"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Thank you</a:t>
            </a:r>
          </a:p>
        </p:txBody>
      </p:sp>
      <p:sp>
        <p:nvSpPr>
          <p:cNvPr id="10" name="TextBox 9">
            <a:extLst>
              <a:ext uri="{FF2B5EF4-FFF2-40B4-BE49-F238E27FC236}">
                <a16:creationId xmlns:a16="http://schemas.microsoft.com/office/drawing/2014/main" id="{55B408CE-5BAF-AC42-8C82-9FA8C835CC07}"/>
              </a:ext>
            </a:extLst>
          </p:cNvPr>
          <p:cNvSpPr txBox="1"/>
          <p:nvPr/>
        </p:nvSpPr>
        <p:spPr>
          <a:xfrm>
            <a:off x="8271802" y="2215700"/>
            <a:ext cx="3774044" cy="3323987"/>
          </a:xfrm>
          <a:prstGeom prst="rect">
            <a:avLst/>
          </a:prstGeom>
          <a:noFill/>
        </p:spPr>
        <p:txBody>
          <a:bodyPr wrap="square" rtlCol="0">
            <a:spAutoFit/>
          </a:bodyPr>
          <a:lstStyle/>
          <a:p>
            <a:pPr algn="ctr"/>
            <a:r>
              <a:rPr lang="en-US" sz="2000" b="1" dirty="0">
                <a:solidFill>
                  <a:schemeClr val="bg1"/>
                </a:solidFill>
              </a:rPr>
              <a:t>Graeme Young</a:t>
            </a:r>
          </a:p>
          <a:p>
            <a:pPr algn="ctr"/>
            <a:r>
              <a:rPr lang="en-US" b="1" dirty="0">
                <a:solidFill>
                  <a:schemeClr val="bg1"/>
                </a:solidFill>
              </a:rPr>
              <a:t>Postdoctoral Fellow, </a:t>
            </a:r>
          </a:p>
          <a:p>
            <a:pPr algn="ctr"/>
            <a:r>
              <a:rPr lang="en-US" b="1" dirty="0">
                <a:solidFill>
                  <a:schemeClr val="bg1"/>
                </a:solidFill>
              </a:rPr>
              <a:t>Balsillie School of International Affairs;</a:t>
            </a:r>
          </a:p>
          <a:p>
            <a:pPr algn="ctr"/>
            <a:r>
              <a:rPr lang="en-US" b="1" dirty="0">
                <a:solidFill>
                  <a:schemeClr val="bg1"/>
                </a:solidFill>
              </a:rPr>
              <a:t>Visiting Researcher,</a:t>
            </a:r>
          </a:p>
          <a:p>
            <a:pPr algn="ctr"/>
            <a:r>
              <a:rPr lang="en-US" b="1" dirty="0">
                <a:solidFill>
                  <a:schemeClr val="bg1"/>
                </a:solidFill>
              </a:rPr>
              <a:t>African Centre for Cities</a:t>
            </a:r>
          </a:p>
          <a:p>
            <a:pPr algn="ctr"/>
            <a:r>
              <a:rPr lang="en-US" b="1" dirty="0">
                <a:solidFill>
                  <a:schemeClr val="bg1"/>
                </a:solidFill>
              </a:rPr>
              <a:t>University of Cape Town</a:t>
            </a:r>
          </a:p>
          <a:p>
            <a:pPr algn="ctr"/>
            <a:r>
              <a:rPr lang="en-US" sz="1400" b="1" dirty="0">
                <a:solidFill>
                  <a:schemeClr val="bg1"/>
                </a:solidFill>
              </a:rPr>
              <a:t>e: gyoung@balsillieschool.ca</a:t>
            </a:r>
          </a:p>
          <a:p>
            <a:pPr algn="ctr"/>
            <a:r>
              <a:rPr lang="en-US" sz="1400" b="1" dirty="0">
                <a:solidFill>
                  <a:schemeClr val="bg1"/>
                </a:solidFill>
              </a:rPr>
              <a:t>w: </a:t>
            </a:r>
            <a:r>
              <a:rPr lang="en-US" sz="1400" b="1" dirty="0">
                <a:solidFill>
                  <a:schemeClr val="bg1"/>
                </a:solidFill>
                <a:hlinkClick r:id="rId4">
                  <a:extLst>
                    <a:ext uri="{A12FA001-AC4F-418D-AE19-62706E023703}">
                      <ahyp:hlinkClr xmlns:ahyp="http://schemas.microsoft.com/office/drawing/2018/hyperlinkcolor" val="tx"/>
                    </a:ext>
                  </a:extLst>
                </a:hlinkClick>
              </a:rPr>
              <a:t>www.africancentreforcities.net</a:t>
            </a:r>
            <a:endParaRPr lang="en-US" sz="1400" b="1" dirty="0">
              <a:solidFill>
                <a:schemeClr val="bg1"/>
              </a:solidFill>
            </a:endParaRPr>
          </a:p>
          <a:p>
            <a:pPr algn="ctr"/>
            <a:r>
              <a:rPr lang="en-CA" sz="1400" b="1" dirty="0">
                <a:solidFill>
                  <a:schemeClr val="bg1"/>
                </a:solidFill>
                <a:hlinkClick r:id="rId5">
                  <a:extLst>
                    <a:ext uri="{A12FA001-AC4F-418D-AE19-62706E023703}">
                      <ahyp:hlinkClr xmlns:ahyp="http://schemas.microsoft.com/office/drawing/2018/hyperlinkcolor" val="tx"/>
                    </a:ext>
                  </a:extLst>
                </a:hlinkClick>
              </a:rPr>
              <a:t>http://hungrycities.net/</a:t>
            </a:r>
            <a:endParaRPr lang="en-US" sz="1400" b="1" dirty="0">
              <a:solidFill>
                <a:schemeClr val="bg1"/>
              </a:solidFill>
            </a:endParaRPr>
          </a:p>
          <a:p>
            <a:pPr algn="ctr"/>
            <a:endParaRPr lang="en-US" sz="1400" b="1" dirty="0">
              <a:solidFill>
                <a:schemeClr val="bg1"/>
              </a:solidFill>
            </a:endParaRPr>
          </a:p>
          <a:p>
            <a:pPr algn="ctr"/>
            <a:endParaRPr lang="en-US" b="1" dirty="0">
              <a:solidFill>
                <a:schemeClr val="bg1"/>
              </a:solidFill>
            </a:endParaRPr>
          </a:p>
        </p:txBody>
      </p:sp>
      <p:pic>
        <p:nvPicPr>
          <p:cNvPr id="11" name="Picture 10" descr="HCP logo.png">
            <a:extLst>
              <a:ext uri="{FF2B5EF4-FFF2-40B4-BE49-F238E27FC236}">
                <a16:creationId xmlns:a16="http://schemas.microsoft.com/office/drawing/2014/main" id="{72628C67-DBDE-9E45-9EEE-EA28D4E6C2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0202" y="1115363"/>
            <a:ext cx="5501609" cy="4627273"/>
          </a:xfrm>
          <a:prstGeom prst="rect">
            <a:avLst/>
          </a:prstGeom>
        </p:spPr>
      </p:pic>
      <p:pic>
        <p:nvPicPr>
          <p:cNvPr id="9" name="Picture 8">
            <a:extLst>
              <a:ext uri="{FF2B5EF4-FFF2-40B4-BE49-F238E27FC236}">
                <a16:creationId xmlns:a16="http://schemas.microsoft.com/office/drawing/2014/main" id="{D8DBF63C-10D2-4C81-B695-AF40F14DEB61}"/>
              </a:ext>
            </a:extLst>
          </p:cNvPr>
          <p:cNvPicPr>
            <a:picLocks noChangeAspect="1"/>
          </p:cNvPicPr>
          <p:nvPr/>
        </p:nvPicPr>
        <p:blipFill>
          <a:blip r:embed="rId7"/>
          <a:stretch>
            <a:fillRect/>
          </a:stretch>
        </p:blipFill>
        <p:spPr>
          <a:xfrm>
            <a:off x="10217182" y="5560019"/>
            <a:ext cx="1464696" cy="915435"/>
          </a:xfrm>
          <a:prstGeom prst="rect">
            <a:avLst/>
          </a:prstGeom>
        </p:spPr>
      </p:pic>
    </p:spTree>
    <p:extLst>
      <p:ext uri="{BB962C8B-B14F-4D97-AF65-F5344CB8AC3E}">
        <p14:creationId xmlns:p14="http://schemas.microsoft.com/office/powerpoint/2010/main" val="92456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sp>
        <p:nvSpPr>
          <p:cNvPr id="2" name="TextBox 1"/>
          <p:cNvSpPr txBox="1"/>
          <p:nvPr/>
        </p:nvSpPr>
        <p:spPr>
          <a:xfrm>
            <a:off x="522775" y="447121"/>
            <a:ext cx="7865151" cy="523220"/>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ea typeface="Arial" charset="0"/>
                <a:cs typeface="Arial" charset="0"/>
              </a:rPr>
              <a:t>Overview</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1355907"/>
            <a:ext cx="7352495" cy="4862469"/>
          </a:xfrm>
        </p:spPr>
        <p:txBody>
          <a:bodyPr>
            <a:noAutofit/>
          </a:bodyPr>
          <a:lstStyle/>
          <a:p>
            <a:pPr>
              <a:lnSpc>
                <a:spcPct val="110000"/>
              </a:lnSpc>
              <a:spcAft>
                <a:spcPts val="1200"/>
              </a:spcAft>
            </a:pPr>
            <a:r>
              <a:rPr lang="en-ZA" sz="2400" dirty="0">
                <a:latin typeface="Century Gothic" panose="020B0502020202020204" pitchFamily="34" charset="0"/>
              </a:rPr>
              <a:t>Argument</a:t>
            </a:r>
          </a:p>
          <a:p>
            <a:pPr>
              <a:lnSpc>
                <a:spcPct val="110000"/>
              </a:lnSpc>
              <a:spcAft>
                <a:spcPts val="1200"/>
              </a:spcAft>
            </a:pPr>
            <a:r>
              <a:rPr lang="en-ZA" sz="2400" dirty="0">
                <a:latin typeface="Century Gothic" panose="020B0502020202020204" pitchFamily="34" charset="0"/>
              </a:rPr>
              <a:t>Informal Economic Governance: A Theoretical Framework</a:t>
            </a:r>
          </a:p>
          <a:p>
            <a:pPr lvl="1">
              <a:lnSpc>
                <a:spcPct val="110000"/>
              </a:lnSpc>
              <a:spcAft>
                <a:spcPts val="1200"/>
              </a:spcAft>
            </a:pPr>
            <a:r>
              <a:rPr lang="en-ZA" dirty="0">
                <a:latin typeface="Century Gothic" panose="020B0502020202020204" pitchFamily="34" charset="0"/>
              </a:rPr>
              <a:t>Logics of Governance</a:t>
            </a:r>
          </a:p>
          <a:p>
            <a:pPr lvl="1">
              <a:lnSpc>
                <a:spcPct val="110000"/>
              </a:lnSpc>
              <a:spcAft>
                <a:spcPts val="1200"/>
              </a:spcAft>
            </a:pPr>
            <a:r>
              <a:rPr lang="en-ZA" dirty="0">
                <a:latin typeface="Century Gothic" panose="020B0502020202020204" pitchFamily="34" charset="0"/>
              </a:rPr>
              <a:t>Systems of Government</a:t>
            </a:r>
          </a:p>
          <a:p>
            <a:pPr lvl="1">
              <a:lnSpc>
                <a:spcPct val="110000"/>
              </a:lnSpc>
              <a:spcAft>
                <a:spcPts val="1200"/>
              </a:spcAft>
            </a:pPr>
            <a:r>
              <a:rPr lang="en-ZA" dirty="0">
                <a:latin typeface="Century Gothic" panose="020B0502020202020204" pitchFamily="34" charset="0"/>
              </a:rPr>
              <a:t>Modes of Governance</a:t>
            </a:r>
          </a:p>
          <a:p>
            <a:pPr lvl="1">
              <a:lnSpc>
                <a:spcPct val="110000"/>
              </a:lnSpc>
              <a:spcAft>
                <a:spcPts val="1200"/>
              </a:spcAft>
            </a:pPr>
            <a:r>
              <a:rPr lang="en-ZA" dirty="0">
                <a:latin typeface="Century Gothic" panose="020B0502020202020204" pitchFamily="34" charset="0"/>
              </a:rPr>
              <a:t>Forms of Governance</a:t>
            </a:r>
          </a:p>
        </p:txBody>
      </p:sp>
    </p:spTree>
    <p:extLst>
      <p:ext uri="{BB962C8B-B14F-4D97-AF65-F5344CB8AC3E}">
        <p14:creationId xmlns:p14="http://schemas.microsoft.com/office/powerpoint/2010/main" val="163333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394635"/>
            <a:ext cx="7352495" cy="5823741"/>
          </a:xfrm>
        </p:spPr>
        <p:txBody>
          <a:bodyPr>
            <a:noAutofit/>
          </a:bodyPr>
          <a:lstStyle/>
          <a:p>
            <a:pPr>
              <a:lnSpc>
                <a:spcPct val="110000"/>
              </a:lnSpc>
              <a:spcAft>
                <a:spcPts val="1200"/>
              </a:spcAft>
            </a:pPr>
            <a:r>
              <a:rPr lang="en-ZA" sz="2400" dirty="0">
                <a:latin typeface="Century Gothic" panose="020B0502020202020204" pitchFamily="34" charset="0"/>
              </a:rPr>
              <a:t>Informal Economic Governance in Cape Town</a:t>
            </a:r>
          </a:p>
          <a:p>
            <a:pPr lvl="1">
              <a:lnSpc>
                <a:spcPct val="110000"/>
              </a:lnSpc>
              <a:spcAft>
                <a:spcPts val="1200"/>
              </a:spcAft>
            </a:pPr>
            <a:r>
              <a:rPr lang="en-ZA" dirty="0">
                <a:latin typeface="Century Gothic" panose="020B0502020202020204" pitchFamily="34" charset="0"/>
              </a:rPr>
              <a:t>International Governance</a:t>
            </a:r>
          </a:p>
          <a:p>
            <a:pPr lvl="1">
              <a:lnSpc>
                <a:spcPct val="110000"/>
              </a:lnSpc>
              <a:spcAft>
                <a:spcPts val="1200"/>
              </a:spcAft>
            </a:pPr>
            <a:r>
              <a:rPr lang="en-ZA" dirty="0">
                <a:latin typeface="Century Gothic" panose="020B0502020202020204" pitchFamily="34" charset="0"/>
              </a:rPr>
              <a:t>National Governance</a:t>
            </a:r>
          </a:p>
          <a:p>
            <a:pPr lvl="1">
              <a:lnSpc>
                <a:spcPct val="110000"/>
              </a:lnSpc>
              <a:spcAft>
                <a:spcPts val="1200"/>
              </a:spcAft>
            </a:pPr>
            <a:r>
              <a:rPr lang="en-ZA" dirty="0">
                <a:latin typeface="Century Gothic" panose="020B0502020202020204" pitchFamily="34" charset="0"/>
              </a:rPr>
              <a:t>Provincial Governance</a:t>
            </a:r>
          </a:p>
          <a:p>
            <a:pPr lvl="1">
              <a:lnSpc>
                <a:spcPct val="110000"/>
              </a:lnSpc>
              <a:spcAft>
                <a:spcPts val="1200"/>
              </a:spcAft>
            </a:pPr>
            <a:r>
              <a:rPr lang="en-ZA" dirty="0">
                <a:latin typeface="Century Gothic" panose="020B0502020202020204" pitchFamily="34" charset="0"/>
              </a:rPr>
              <a:t>Local Governance</a:t>
            </a:r>
          </a:p>
          <a:p>
            <a:pPr>
              <a:lnSpc>
                <a:spcPct val="110000"/>
              </a:lnSpc>
              <a:spcAft>
                <a:spcPts val="1200"/>
              </a:spcAft>
            </a:pPr>
            <a:r>
              <a:rPr lang="en-ZA" sz="2400" dirty="0">
                <a:latin typeface="Century Gothic" panose="020B0502020202020204" pitchFamily="34" charset="0"/>
              </a:rPr>
              <a:t>Using HCP Surveys to Inform Informal Economic Governance</a:t>
            </a:r>
          </a:p>
          <a:p>
            <a:pPr lvl="1">
              <a:lnSpc>
                <a:spcPct val="110000"/>
              </a:lnSpc>
              <a:spcAft>
                <a:spcPts val="1200"/>
              </a:spcAft>
            </a:pPr>
            <a:r>
              <a:rPr lang="en-ZA" dirty="0">
                <a:latin typeface="Century Gothic" panose="020B0502020202020204" pitchFamily="34" charset="0"/>
              </a:rPr>
              <a:t>Household Food Security</a:t>
            </a:r>
          </a:p>
          <a:p>
            <a:pPr lvl="1">
              <a:lnSpc>
                <a:spcPct val="110000"/>
              </a:lnSpc>
              <a:spcAft>
                <a:spcPts val="1200"/>
              </a:spcAft>
            </a:pPr>
            <a:r>
              <a:rPr lang="en-ZA" dirty="0">
                <a:latin typeface="Century Gothic" panose="020B0502020202020204" pitchFamily="34" charset="0"/>
              </a:rPr>
              <a:t>Vendor Motivations</a:t>
            </a:r>
          </a:p>
          <a:p>
            <a:pPr lvl="1">
              <a:lnSpc>
                <a:spcPct val="110000"/>
              </a:lnSpc>
              <a:spcAft>
                <a:spcPts val="1200"/>
              </a:spcAft>
            </a:pPr>
            <a:r>
              <a:rPr lang="en-ZA" dirty="0">
                <a:latin typeface="Century Gothic" panose="020B0502020202020204" pitchFamily="34" charset="0"/>
              </a:rPr>
              <a:t>Vendor Challenges</a:t>
            </a:r>
          </a:p>
        </p:txBody>
      </p:sp>
    </p:spTree>
    <p:extLst>
      <p:ext uri="{BB962C8B-B14F-4D97-AF65-F5344CB8AC3E}">
        <p14:creationId xmlns:p14="http://schemas.microsoft.com/office/powerpoint/2010/main" val="275953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71FCDCD-A154-4780-BED4-E728A375D7D7}"/>
              </a:ext>
            </a:extLst>
          </p:cNvPr>
          <p:cNvSpPr/>
          <p:nvPr/>
        </p:nvSpPr>
        <p:spPr>
          <a:xfrm>
            <a:off x="1171575" y="5511942"/>
            <a:ext cx="3981450" cy="100012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b="1" dirty="0"/>
              <a:t>Forms</a:t>
            </a:r>
          </a:p>
          <a:p>
            <a:pPr algn="ctr"/>
            <a:r>
              <a:rPr lang="en-CA" dirty="0"/>
              <a:t>Direct, Indirect, Failed, Absent,</a:t>
            </a:r>
          </a:p>
          <a:p>
            <a:pPr algn="ctr"/>
            <a:r>
              <a:rPr lang="en-CA" dirty="0"/>
              <a:t>Counterproductive, Accidental</a:t>
            </a:r>
          </a:p>
        </p:txBody>
      </p:sp>
      <p:sp>
        <p:nvSpPr>
          <p:cNvPr id="13" name="Rectangle: Rounded Corners 12">
            <a:extLst>
              <a:ext uri="{FF2B5EF4-FFF2-40B4-BE49-F238E27FC236}">
                <a16:creationId xmlns:a16="http://schemas.microsoft.com/office/drawing/2014/main" id="{5D34A721-CF18-4F77-9040-9F6786FD198C}"/>
              </a:ext>
            </a:extLst>
          </p:cNvPr>
          <p:cNvSpPr/>
          <p:nvPr/>
        </p:nvSpPr>
        <p:spPr>
          <a:xfrm>
            <a:off x="3419475" y="2999010"/>
            <a:ext cx="1733550" cy="169545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2400" b="1" dirty="0"/>
              <a:t>Modes</a:t>
            </a:r>
          </a:p>
          <a:p>
            <a:pPr algn="ctr"/>
            <a:r>
              <a:rPr lang="en-CA" dirty="0"/>
              <a:t>Formal</a:t>
            </a:r>
          </a:p>
          <a:p>
            <a:pPr algn="ctr"/>
            <a:r>
              <a:rPr lang="en-CA" dirty="0"/>
              <a:t>Informal</a:t>
            </a:r>
          </a:p>
        </p:txBody>
      </p:sp>
      <p:sp>
        <p:nvSpPr>
          <p:cNvPr id="12" name="Rectangle: Rounded Corners 11">
            <a:extLst>
              <a:ext uri="{FF2B5EF4-FFF2-40B4-BE49-F238E27FC236}">
                <a16:creationId xmlns:a16="http://schemas.microsoft.com/office/drawing/2014/main" id="{50B000CA-E3FE-4FAD-A9FA-F4D6CB09E662}"/>
              </a:ext>
            </a:extLst>
          </p:cNvPr>
          <p:cNvSpPr/>
          <p:nvPr/>
        </p:nvSpPr>
        <p:spPr>
          <a:xfrm>
            <a:off x="1171575" y="2986909"/>
            <a:ext cx="1733550" cy="169545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2400" b="1" dirty="0"/>
              <a:t>Systems</a:t>
            </a:r>
          </a:p>
          <a:p>
            <a:pPr algn="ctr"/>
            <a:r>
              <a:rPr lang="en-CA" dirty="0"/>
              <a:t>Political</a:t>
            </a:r>
          </a:p>
          <a:p>
            <a:pPr algn="ctr"/>
            <a:r>
              <a:rPr lang="en-CA" dirty="0"/>
              <a:t>Technocratic</a:t>
            </a:r>
          </a:p>
          <a:p>
            <a:pPr algn="ctr"/>
            <a:r>
              <a:rPr lang="en-CA" dirty="0"/>
              <a:t>Legal</a:t>
            </a:r>
          </a:p>
        </p:txBody>
      </p:sp>
      <p:sp>
        <p:nvSpPr>
          <p:cNvPr id="11" name="Rectangle: Rounded Corners 10">
            <a:extLst>
              <a:ext uri="{FF2B5EF4-FFF2-40B4-BE49-F238E27FC236}">
                <a16:creationId xmlns:a16="http://schemas.microsoft.com/office/drawing/2014/main" id="{907F88C4-8F39-491B-BF3C-5FD0A5F4DF18}"/>
              </a:ext>
            </a:extLst>
          </p:cNvPr>
          <p:cNvSpPr/>
          <p:nvPr/>
        </p:nvSpPr>
        <p:spPr>
          <a:xfrm>
            <a:off x="1171575" y="1358155"/>
            <a:ext cx="3981450" cy="77152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CA" sz="2400" b="1" dirty="0"/>
              <a:t>Logics</a:t>
            </a:r>
          </a:p>
          <a:p>
            <a:pPr algn="ctr"/>
            <a:r>
              <a:rPr lang="en-CA" dirty="0"/>
              <a:t>Development, Political, Compliance</a:t>
            </a:r>
          </a:p>
        </p:txBody>
      </p:sp>
      <p:sp>
        <p:nvSpPr>
          <p:cNvPr id="2" name="TextBox 1"/>
          <p:cNvSpPr txBox="1"/>
          <p:nvPr/>
        </p:nvSpPr>
        <p:spPr>
          <a:xfrm>
            <a:off x="522775" y="447121"/>
            <a:ext cx="10969789" cy="523220"/>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ea typeface="Arial" charset="0"/>
                <a:cs typeface="Arial" charset="0"/>
              </a:rPr>
              <a:t>Informal Economic Governance: A Theoretical Framework</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5" name="TextBox 4">
            <a:extLst>
              <a:ext uri="{FF2B5EF4-FFF2-40B4-BE49-F238E27FC236}">
                <a16:creationId xmlns:a16="http://schemas.microsoft.com/office/drawing/2014/main" id="{1E2E15E5-23A0-4DDD-98DA-755D191F0E4E}"/>
              </a:ext>
            </a:extLst>
          </p:cNvPr>
          <p:cNvSpPr txBox="1"/>
          <p:nvPr/>
        </p:nvSpPr>
        <p:spPr>
          <a:xfrm>
            <a:off x="8685295" y="1597794"/>
            <a:ext cx="3144153" cy="1477328"/>
          </a:xfrm>
          <a:prstGeom prst="rect">
            <a:avLst/>
          </a:prstGeom>
          <a:noFill/>
        </p:spPr>
        <p:txBody>
          <a:bodyPr wrap="square" rtlCol="0">
            <a:spAutoFit/>
          </a:bodyPr>
          <a:lstStyle/>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endParaRPr lang="en-CA" dirty="0"/>
          </a:p>
        </p:txBody>
      </p:sp>
      <p:sp>
        <p:nvSpPr>
          <p:cNvPr id="15" name="Arrow: Down 14">
            <a:extLst>
              <a:ext uri="{FF2B5EF4-FFF2-40B4-BE49-F238E27FC236}">
                <a16:creationId xmlns:a16="http://schemas.microsoft.com/office/drawing/2014/main" id="{7A390EAE-2CBA-496D-B49C-91E07A57E735}"/>
              </a:ext>
            </a:extLst>
          </p:cNvPr>
          <p:cNvSpPr/>
          <p:nvPr/>
        </p:nvSpPr>
        <p:spPr>
          <a:xfrm>
            <a:off x="1724025" y="2314107"/>
            <a:ext cx="628650" cy="4857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6" name="Arrow: Down 15">
            <a:extLst>
              <a:ext uri="{FF2B5EF4-FFF2-40B4-BE49-F238E27FC236}">
                <a16:creationId xmlns:a16="http://schemas.microsoft.com/office/drawing/2014/main" id="{95B5A8A9-5300-40B5-9EDD-222269DE3B73}"/>
              </a:ext>
            </a:extLst>
          </p:cNvPr>
          <p:cNvSpPr/>
          <p:nvPr/>
        </p:nvSpPr>
        <p:spPr>
          <a:xfrm>
            <a:off x="3971925" y="2314106"/>
            <a:ext cx="628650" cy="4857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7" name="Arrow: Down 16">
            <a:extLst>
              <a:ext uri="{FF2B5EF4-FFF2-40B4-BE49-F238E27FC236}">
                <a16:creationId xmlns:a16="http://schemas.microsoft.com/office/drawing/2014/main" id="{DAA998C4-66EC-44C4-81B4-1D6264DF3E50}"/>
              </a:ext>
            </a:extLst>
          </p:cNvPr>
          <p:cNvSpPr/>
          <p:nvPr/>
        </p:nvSpPr>
        <p:spPr>
          <a:xfrm>
            <a:off x="1724025" y="4857229"/>
            <a:ext cx="628650" cy="4857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8" name="Arrow: Down 17">
            <a:extLst>
              <a:ext uri="{FF2B5EF4-FFF2-40B4-BE49-F238E27FC236}">
                <a16:creationId xmlns:a16="http://schemas.microsoft.com/office/drawing/2014/main" id="{648554CB-6A6C-4B18-A590-15EF1F63AFD3}"/>
              </a:ext>
            </a:extLst>
          </p:cNvPr>
          <p:cNvSpPr/>
          <p:nvPr/>
        </p:nvSpPr>
        <p:spPr>
          <a:xfrm>
            <a:off x="3971925" y="4854263"/>
            <a:ext cx="628650" cy="4857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20" name="Rectangle 11">
            <a:extLst>
              <a:ext uri="{FF2B5EF4-FFF2-40B4-BE49-F238E27FC236}">
                <a16:creationId xmlns:a16="http://schemas.microsoft.com/office/drawing/2014/main" id="{C1673ED8-20D3-4DDC-B622-161517A81DEF}"/>
              </a:ext>
            </a:extLst>
          </p:cNvPr>
          <p:cNvSpPr>
            <a:spLocks noChangeArrowheads="1"/>
          </p:cNvSpPr>
          <p:nvPr/>
        </p:nvSpPr>
        <p:spPr bwMode="auto">
          <a:xfrm>
            <a:off x="152400" y="8213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en-CA" altLang="en-US" sz="1800" b="0" i="0" u="none" strike="noStrike" cap="none" normalizeH="0" baseline="0" dirty="0">
                <a:ln>
                  <a:noFill/>
                </a:ln>
                <a:solidFill>
                  <a:schemeClr val="tx1"/>
                </a:solidFill>
                <a:effectLst/>
                <a:latin typeface="Arial" panose="020B0604020202020204" pitchFamily="34" charset="0"/>
              </a:rPr>
            </a:br>
            <a:endParaRPr kumimoji="0" lang="en-CA" altLang="en-US" sz="18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CA" altLang="en-US" sz="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3">
            <a:extLst>
              <a:ext uri="{FF2B5EF4-FFF2-40B4-BE49-F238E27FC236}">
                <a16:creationId xmlns:a16="http://schemas.microsoft.com/office/drawing/2014/main" id="{43DB1D20-4D04-4CE8-88EF-2E63B837E869}"/>
              </a:ext>
            </a:extLst>
          </p:cNvPr>
          <p:cNvSpPr>
            <a:spLocks noChangeArrowheads="1"/>
          </p:cNvSpPr>
          <p:nvPr/>
        </p:nvSpPr>
        <p:spPr bwMode="auto">
          <a:xfrm>
            <a:off x="152400" y="1001557"/>
            <a:ext cx="14927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CA"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1C95A7BC-DCD6-4738-9484-02AF8CB3E027}"/>
              </a:ext>
            </a:extLst>
          </p:cNvPr>
          <p:cNvSpPr txBox="1"/>
          <p:nvPr/>
        </p:nvSpPr>
        <p:spPr>
          <a:xfrm>
            <a:off x="6506678" y="1555555"/>
            <a:ext cx="4969442" cy="4893647"/>
          </a:xfrm>
          <a:prstGeom prst="rect">
            <a:avLst/>
          </a:prstGeom>
          <a:noFill/>
        </p:spPr>
        <p:txBody>
          <a:bodyPr wrap="square" rtlCol="0">
            <a:spAutoFit/>
          </a:bodyPr>
          <a:lstStyle/>
          <a:p>
            <a:pPr algn="ctr"/>
            <a:r>
              <a:rPr lang="en-CA" sz="2400" dirty="0"/>
              <a:t>Conceptualization</a:t>
            </a:r>
          </a:p>
          <a:p>
            <a:pPr algn="ctr"/>
            <a:endParaRPr lang="en-CA" sz="2400" dirty="0"/>
          </a:p>
          <a:p>
            <a:pPr algn="ctr"/>
            <a:endParaRPr lang="en-CA" sz="2400" dirty="0"/>
          </a:p>
          <a:p>
            <a:pPr algn="ctr"/>
            <a:endParaRPr lang="en-CA" sz="2400" dirty="0"/>
          </a:p>
          <a:p>
            <a:pPr algn="ctr"/>
            <a:endParaRPr lang="en-CA" sz="2400" dirty="0"/>
          </a:p>
          <a:p>
            <a:pPr algn="ctr"/>
            <a:endParaRPr lang="en-CA" sz="2400" dirty="0"/>
          </a:p>
          <a:p>
            <a:pPr algn="ctr"/>
            <a:r>
              <a:rPr lang="en-CA" sz="2400" dirty="0"/>
              <a:t>Policy Design and Implementation</a:t>
            </a:r>
          </a:p>
          <a:p>
            <a:pPr algn="ctr"/>
            <a:endParaRPr lang="en-CA" sz="2400" dirty="0"/>
          </a:p>
          <a:p>
            <a:pPr algn="ctr"/>
            <a:endParaRPr lang="en-CA" sz="2400" dirty="0"/>
          </a:p>
          <a:p>
            <a:pPr algn="ctr"/>
            <a:endParaRPr lang="en-CA" sz="2400" dirty="0"/>
          </a:p>
          <a:p>
            <a:pPr algn="ctr"/>
            <a:endParaRPr lang="en-CA" sz="2400" dirty="0"/>
          </a:p>
          <a:p>
            <a:pPr algn="ctr"/>
            <a:endParaRPr lang="en-CA" sz="2400" dirty="0"/>
          </a:p>
          <a:p>
            <a:pPr algn="ctr"/>
            <a:r>
              <a:rPr lang="en-CA" sz="2400" dirty="0"/>
              <a:t>Outcomes</a:t>
            </a:r>
          </a:p>
        </p:txBody>
      </p:sp>
    </p:spTree>
    <p:extLst>
      <p:ext uri="{BB962C8B-B14F-4D97-AF65-F5344CB8AC3E}">
        <p14:creationId xmlns:p14="http://schemas.microsoft.com/office/powerpoint/2010/main" val="101276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FD74F8-3B95-4AA6-8B86-7F0C046837D7}"/>
              </a:ext>
            </a:extLst>
          </p:cNvPr>
          <p:cNvPicPr/>
          <p:nvPr/>
        </p:nvPicPr>
        <p:blipFill>
          <a:blip r:embed="rId3">
            <a:extLst>
              <a:ext uri="{28A0092B-C50C-407E-A947-70E740481C1C}">
                <a14:useLocalDpi xmlns:a14="http://schemas.microsoft.com/office/drawing/2010/main" val="0"/>
              </a:ext>
            </a:extLst>
          </a:blip>
          <a:stretch>
            <a:fillRect/>
          </a:stretch>
        </p:blipFill>
        <p:spPr>
          <a:xfrm>
            <a:off x="1316255" y="970341"/>
            <a:ext cx="5765533" cy="5346834"/>
          </a:xfrm>
          <a:prstGeom prst="rect">
            <a:avLst/>
          </a:prstGeom>
        </p:spPr>
      </p:pic>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717101"/>
            <a:ext cx="7352495" cy="4862469"/>
          </a:xfrm>
        </p:spPr>
        <p:txBody>
          <a:bodyPr>
            <a:noAutofit/>
          </a:bodyPr>
          <a:lstStyle/>
          <a:p>
            <a:pPr marL="0" indent="0">
              <a:lnSpc>
                <a:spcPct val="110000"/>
              </a:lnSpc>
              <a:spcAft>
                <a:spcPts val="1200"/>
              </a:spcAft>
              <a:buNone/>
            </a:pPr>
            <a:endParaRPr lang="en-ZA" sz="1000" dirty="0">
              <a:latin typeface="Century Gothic" panose="020B0502020202020204" pitchFamily="34" charset="0"/>
            </a:endParaRPr>
          </a:p>
          <a:p>
            <a:pPr marL="0" indent="0">
              <a:lnSpc>
                <a:spcPct val="110000"/>
              </a:lnSpc>
              <a:spcAft>
                <a:spcPts val="1200"/>
              </a:spcAft>
              <a:buNone/>
            </a:pPr>
            <a:endParaRPr lang="en-ZA" sz="1000" dirty="0">
              <a:latin typeface="Century Gothic" panose="020B0502020202020204" pitchFamily="34" charset="0"/>
            </a:endParaRPr>
          </a:p>
          <a:p>
            <a:pPr marL="0" indent="0">
              <a:lnSpc>
                <a:spcPct val="110000"/>
              </a:lnSpc>
              <a:spcAft>
                <a:spcPts val="1200"/>
              </a:spcAft>
              <a:buNone/>
            </a:pPr>
            <a:endParaRPr lang="en-ZA" sz="1000" dirty="0">
              <a:latin typeface="Century Gothic" panose="020B0502020202020204" pitchFamily="34" charset="0"/>
            </a:endParaRPr>
          </a:p>
          <a:p>
            <a:pPr marL="0" indent="0">
              <a:lnSpc>
                <a:spcPct val="110000"/>
              </a:lnSpc>
              <a:spcAft>
                <a:spcPts val="1200"/>
              </a:spcAft>
              <a:buNone/>
            </a:pPr>
            <a:r>
              <a:rPr lang="en-ZA" sz="1000" dirty="0">
                <a:latin typeface="Century Gothic" panose="020B0502020202020204" pitchFamily="34" charset="0"/>
              </a:rPr>
              <a:t>	      </a:t>
            </a:r>
            <a:r>
              <a:rPr lang="en-ZA" sz="1800" dirty="0">
                <a:latin typeface="Century Gothic" panose="020B0502020202020204" pitchFamily="34" charset="0"/>
              </a:rPr>
              <a:t>Development			   Political</a:t>
            </a:r>
          </a:p>
          <a:p>
            <a:pPr marL="0" indent="0">
              <a:lnSpc>
                <a:spcPct val="110000"/>
              </a:lnSpc>
              <a:spcAft>
                <a:spcPts val="1200"/>
              </a:spcAft>
              <a:buNone/>
            </a:pPr>
            <a:endParaRPr lang="en-ZA" sz="1800" dirty="0">
              <a:latin typeface="Century Gothic" panose="020B0502020202020204" pitchFamily="34" charset="0"/>
            </a:endParaRPr>
          </a:p>
          <a:p>
            <a:pPr marL="0" indent="0">
              <a:lnSpc>
                <a:spcPct val="110000"/>
              </a:lnSpc>
              <a:spcAft>
                <a:spcPts val="1200"/>
              </a:spcAft>
              <a:buNone/>
            </a:pPr>
            <a:endParaRPr lang="en-ZA" sz="1800" dirty="0">
              <a:latin typeface="Century Gothic" panose="020B0502020202020204" pitchFamily="34" charset="0"/>
            </a:endParaRPr>
          </a:p>
          <a:p>
            <a:pPr marL="0" indent="0">
              <a:lnSpc>
                <a:spcPct val="110000"/>
              </a:lnSpc>
              <a:spcAft>
                <a:spcPts val="1200"/>
              </a:spcAft>
              <a:buNone/>
            </a:pPr>
            <a:endParaRPr lang="en-ZA" sz="1800" dirty="0">
              <a:latin typeface="Century Gothic" panose="020B0502020202020204" pitchFamily="34" charset="0"/>
            </a:endParaRPr>
          </a:p>
          <a:p>
            <a:pPr marL="0" indent="0">
              <a:lnSpc>
                <a:spcPct val="110000"/>
              </a:lnSpc>
              <a:spcAft>
                <a:spcPts val="1200"/>
              </a:spcAft>
              <a:buNone/>
            </a:pPr>
            <a:endParaRPr lang="en-ZA" sz="1800" dirty="0">
              <a:latin typeface="Century Gothic" panose="020B0502020202020204" pitchFamily="34" charset="0"/>
            </a:endParaRPr>
          </a:p>
          <a:p>
            <a:pPr marL="0" indent="0" algn="ctr">
              <a:lnSpc>
                <a:spcPct val="110000"/>
              </a:lnSpc>
              <a:spcAft>
                <a:spcPts val="1200"/>
              </a:spcAft>
              <a:buNone/>
            </a:pPr>
            <a:r>
              <a:rPr lang="en-ZA" sz="1800" dirty="0">
                <a:latin typeface="Century Gothic" panose="020B0502020202020204" pitchFamily="34" charset="0"/>
              </a:rPr>
              <a:t>Compliance</a:t>
            </a:r>
          </a:p>
        </p:txBody>
      </p:sp>
      <p:sp>
        <p:nvSpPr>
          <p:cNvPr id="5" name="TextBox 4">
            <a:extLst>
              <a:ext uri="{FF2B5EF4-FFF2-40B4-BE49-F238E27FC236}">
                <a16:creationId xmlns:a16="http://schemas.microsoft.com/office/drawing/2014/main" id="{1E2E15E5-23A0-4DDD-98DA-755D191F0E4E}"/>
              </a:ext>
            </a:extLst>
          </p:cNvPr>
          <p:cNvSpPr txBox="1"/>
          <p:nvPr/>
        </p:nvSpPr>
        <p:spPr>
          <a:xfrm>
            <a:off x="8685295" y="1597794"/>
            <a:ext cx="3144153" cy="2215991"/>
          </a:xfrm>
          <a:prstGeom prst="rect">
            <a:avLst/>
          </a:prstGeom>
          <a:noFill/>
        </p:spPr>
        <p:txBody>
          <a:bodyPr wrap="square" rtlCol="0">
            <a:spAutoFit/>
          </a:bodyPr>
          <a:lstStyle/>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r>
              <a:rPr lang="en-ZA" sz="2400" dirty="0">
                <a:solidFill>
                  <a:schemeClr val="bg1"/>
                </a:solidFill>
                <a:latin typeface="Century Gothic" panose="020B0502020202020204" pitchFamily="34" charset="0"/>
              </a:rPr>
              <a:t>Logics of Governance</a:t>
            </a:r>
          </a:p>
          <a:p>
            <a:endParaRPr lang="en-CA" dirty="0"/>
          </a:p>
        </p:txBody>
      </p:sp>
    </p:spTree>
    <p:extLst>
      <p:ext uri="{BB962C8B-B14F-4D97-AF65-F5344CB8AC3E}">
        <p14:creationId xmlns:p14="http://schemas.microsoft.com/office/powerpoint/2010/main" val="50976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sp>
        <p:nvSpPr>
          <p:cNvPr id="21" name="Content Placeholder 20">
            <a:extLst>
              <a:ext uri="{FF2B5EF4-FFF2-40B4-BE49-F238E27FC236}">
                <a16:creationId xmlns:a16="http://schemas.microsoft.com/office/drawing/2014/main" id="{A4B6F469-D15D-3F41-88B6-437ADFA6B21A}"/>
              </a:ext>
            </a:extLst>
          </p:cNvPr>
          <p:cNvSpPr>
            <a:spLocks noGrp="1"/>
          </p:cNvSpPr>
          <p:nvPr>
            <p:ph idx="1"/>
          </p:nvPr>
        </p:nvSpPr>
        <p:spPr>
          <a:xfrm>
            <a:off x="522775" y="870873"/>
            <a:ext cx="7352495" cy="5347503"/>
          </a:xfrm>
        </p:spPr>
        <p:txBody>
          <a:bodyPr>
            <a:noAutofit/>
          </a:bodyPr>
          <a:lstStyle/>
          <a:p>
            <a:pPr>
              <a:lnSpc>
                <a:spcPct val="110000"/>
              </a:lnSpc>
              <a:spcAft>
                <a:spcPts val="1200"/>
              </a:spcAft>
            </a:pPr>
            <a:endParaRPr lang="en-ZA" sz="2400" dirty="0">
              <a:latin typeface="Century Gothic" panose="020B0502020202020204" pitchFamily="34" charset="0"/>
            </a:endParaRPr>
          </a:p>
          <a:p>
            <a:pPr>
              <a:lnSpc>
                <a:spcPct val="110000"/>
              </a:lnSpc>
              <a:spcAft>
                <a:spcPts val="1200"/>
              </a:spcAft>
            </a:pPr>
            <a:endParaRPr lang="en-ZA" sz="1400" dirty="0">
              <a:latin typeface="Century Gothic" panose="020B0502020202020204" pitchFamily="34" charset="0"/>
            </a:endParaRPr>
          </a:p>
          <a:p>
            <a:pPr>
              <a:lnSpc>
                <a:spcPct val="110000"/>
              </a:lnSpc>
              <a:spcAft>
                <a:spcPts val="1200"/>
              </a:spcAft>
            </a:pPr>
            <a:endParaRPr lang="en-ZA" sz="1400" dirty="0">
              <a:latin typeface="Century Gothic" panose="020B0502020202020204" pitchFamily="34" charset="0"/>
            </a:endParaRPr>
          </a:p>
          <a:p>
            <a:pPr>
              <a:lnSpc>
                <a:spcPct val="110000"/>
              </a:lnSpc>
              <a:spcAft>
                <a:spcPts val="1200"/>
              </a:spcAft>
            </a:pPr>
            <a:endParaRPr lang="en-ZA" sz="1400" dirty="0">
              <a:latin typeface="Century Gothic" panose="020B0502020202020204" pitchFamily="34" charset="0"/>
            </a:endParaRPr>
          </a:p>
          <a:p>
            <a:pPr>
              <a:lnSpc>
                <a:spcPct val="110000"/>
              </a:lnSpc>
              <a:spcAft>
                <a:spcPts val="1200"/>
              </a:spcAft>
            </a:pPr>
            <a:endParaRPr lang="en-ZA" sz="2400" dirty="0">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2260257A-FC2F-4D6E-BD7A-C2950379B937}"/>
              </a:ext>
            </a:extLst>
          </p:cNvPr>
          <p:cNvGraphicFramePr>
            <a:graphicFrameLocks noGrp="1"/>
          </p:cNvGraphicFramePr>
          <p:nvPr>
            <p:extLst>
              <p:ext uri="{D42A27DB-BD31-4B8C-83A1-F6EECF244321}">
                <p14:modId xmlns:p14="http://schemas.microsoft.com/office/powerpoint/2010/main" val="520911957"/>
              </p:ext>
            </p:extLst>
          </p:nvPr>
        </p:nvGraphicFramePr>
        <p:xfrm>
          <a:off x="522775" y="870873"/>
          <a:ext cx="7352494" cy="5687509"/>
        </p:xfrm>
        <a:graphic>
          <a:graphicData uri="http://schemas.openxmlformats.org/drawingml/2006/table">
            <a:tbl>
              <a:tblPr firstRow="1" firstCol="1" bandRow="1">
                <a:tableStyleId>{5C22544A-7EE6-4342-B048-85BDC9FD1C3A}</a:tableStyleId>
              </a:tblPr>
              <a:tblGrid>
                <a:gridCol w="1837731">
                  <a:extLst>
                    <a:ext uri="{9D8B030D-6E8A-4147-A177-3AD203B41FA5}">
                      <a16:colId xmlns:a16="http://schemas.microsoft.com/office/drawing/2014/main" val="1660059755"/>
                    </a:ext>
                  </a:extLst>
                </a:gridCol>
                <a:gridCol w="1837731">
                  <a:extLst>
                    <a:ext uri="{9D8B030D-6E8A-4147-A177-3AD203B41FA5}">
                      <a16:colId xmlns:a16="http://schemas.microsoft.com/office/drawing/2014/main" val="3451519181"/>
                    </a:ext>
                  </a:extLst>
                </a:gridCol>
                <a:gridCol w="1838516">
                  <a:extLst>
                    <a:ext uri="{9D8B030D-6E8A-4147-A177-3AD203B41FA5}">
                      <a16:colId xmlns:a16="http://schemas.microsoft.com/office/drawing/2014/main" val="4234886366"/>
                    </a:ext>
                  </a:extLst>
                </a:gridCol>
                <a:gridCol w="1838516">
                  <a:extLst>
                    <a:ext uri="{9D8B030D-6E8A-4147-A177-3AD203B41FA5}">
                      <a16:colId xmlns:a16="http://schemas.microsoft.com/office/drawing/2014/main" val="1392610645"/>
                    </a:ext>
                  </a:extLst>
                </a:gridCol>
              </a:tblGrid>
              <a:tr h="838997">
                <a:tc>
                  <a:txBody>
                    <a:bodyPr/>
                    <a:lstStyle/>
                    <a:p>
                      <a:pPr algn="ctr">
                        <a:lnSpc>
                          <a:spcPct val="107000"/>
                        </a:lnSpc>
                        <a:spcAft>
                          <a:spcPts val="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800" dirty="0">
                          <a:effectLst/>
                        </a:rPr>
                        <a:t>Political Governance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800" dirty="0">
                          <a:effectLst/>
                        </a:rPr>
                        <a:t>Technocratic Governance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800" dirty="0">
                          <a:effectLst/>
                        </a:rPr>
                        <a:t>Legal </a:t>
                      </a:r>
                    </a:p>
                    <a:p>
                      <a:pPr algn="ctr">
                        <a:lnSpc>
                          <a:spcPct val="107000"/>
                        </a:lnSpc>
                        <a:spcAft>
                          <a:spcPts val="0"/>
                        </a:spcAft>
                      </a:pPr>
                      <a:r>
                        <a:rPr lang="en-CA" sz="1800" dirty="0">
                          <a:effectLst/>
                        </a:rPr>
                        <a:t>Governance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1347980062"/>
                  </a:ext>
                </a:extLst>
              </a:tr>
              <a:tr h="1268009">
                <a:tc>
                  <a:txBody>
                    <a:bodyPr/>
                    <a:lstStyle/>
                    <a:p>
                      <a:pPr algn="ctr">
                        <a:lnSpc>
                          <a:spcPct val="107000"/>
                        </a:lnSpc>
                        <a:spcAft>
                          <a:spcPts val="0"/>
                        </a:spcAft>
                      </a:pPr>
                      <a:r>
                        <a:rPr lang="en-CA" sz="1800" dirty="0">
                          <a:effectLst/>
                        </a:rPr>
                        <a:t> </a:t>
                      </a:r>
                    </a:p>
                    <a:p>
                      <a:pPr algn="ctr">
                        <a:lnSpc>
                          <a:spcPct val="107000"/>
                        </a:lnSpc>
                        <a:spcAft>
                          <a:spcPts val="0"/>
                        </a:spcAft>
                      </a:pPr>
                      <a:endParaRPr lang="en-CA" sz="1800" dirty="0">
                        <a:effectLst/>
                      </a:endParaRPr>
                    </a:p>
                    <a:p>
                      <a:pPr algn="ctr">
                        <a:lnSpc>
                          <a:spcPct val="107000"/>
                        </a:lnSpc>
                        <a:spcAft>
                          <a:spcPts val="0"/>
                        </a:spcAft>
                      </a:pPr>
                      <a:r>
                        <a:rPr lang="en-CA" sz="1800" dirty="0">
                          <a:effectLst/>
                        </a:rPr>
                        <a:t>Actors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r>
                        <a:rPr lang="en-CA" sz="1800" dirty="0">
                          <a:effectLst/>
                        </a:rPr>
                        <a:t> </a:t>
                      </a:r>
                    </a:p>
                    <a:p>
                      <a:pPr algn="ctr">
                        <a:lnSpc>
                          <a:spcPct val="107000"/>
                        </a:lnSpc>
                        <a:spcAft>
                          <a:spcPts val="0"/>
                        </a:spcAft>
                      </a:pPr>
                      <a:endParaRPr lang="en-CA" sz="1800" dirty="0">
                        <a:effectLst/>
                      </a:endParaRPr>
                    </a:p>
                    <a:p>
                      <a:pPr algn="ctr">
                        <a:lnSpc>
                          <a:spcPct val="107000"/>
                        </a:lnSpc>
                        <a:spcAft>
                          <a:spcPts val="0"/>
                        </a:spcAft>
                      </a:pPr>
                      <a:r>
                        <a:rPr lang="en-CA" sz="1800" dirty="0">
                          <a:effectLst/>
                        </a:rPr>
                        <a:t>Politicians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n-CA" sz="1800" dirty="0">
                          <a:effectLst/>
                        </a:rPr>
                        <a:t> </a:t>
                      </a:r>
                    </a:p>
                    <a:p>
                      <a:pPr algn="ctr">
                        <a:lnSpc>
                          <a:spcPct val="107000"/>
                        </a:lnSpc>
                        <a:spcAft>
                          <a:spcPts val="0"/>
                        </a:spcAft>
                      </a:pPr>
                      <a:endParaRPr lang="en-CA" sz="1800" dirty="0">
                        <a:effectLst/>
                      </a:endParaRPr>
                    </a:p>
                    <a:p>
                      <a:pPr algn="ctr">
                        <a:lnSpc>
                          <a:spcPct val="107000"/>
                        </a:lnSpc>
                        <a:spcAft>
                          <a:spcPts val="0"/>
                        </a:spcAft>
                      </a:pPr>
                      <a:r>
                        <a:rPr lang="en-CA" sz="1800" dirty="0">
                          <a:effectLst/>
                        </a:rPr>
                        <a:t>Bureaucrats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Police officers</a:t>
                      </a:r>
                    </a:p>
                    <a:p>
                      <a:pPr algn="ctr">
                        <a:lnSpc>
                          <a:spcPct val="107000"/>
                        </a:lnSpc>
                        <a:spcAft>
                          <a:spcPts val="0"/>
                        </a:spcAft>
                      </a:pPr>
                      <a:r>
                        <a:rPr lang="en-CA" sz="1800" dirty="0">
                          <a:effectLst/>
                        </a:rPr>
                        <a:t>Attorneys</a:t>
                      </a:r>
                    </a:p>
                    <a:p>
                      <a:pPr algn="ctr">
                        <a:lnSpc>
                          <a:spcPct val="107000"/>
                        </a:lnSpc>
                        <a:spcAft>
                          <a:spcPts val="0"/>
                        </a:spcAft>
                      </a:pPr>
                      <a:r>
                        <a:rPr lang="en-CA" sz="1800" dirty="0">
                          <a:effectLst/>
                        </a:rPr>
                        <a:t>Judges</a:t>
                      </a: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679365215"/>
                  </a:ext>
                </a:extLst>
              </a:tr>
              <a:tr h="1697022">
                <a:tc>
                  <a:txBody>
                    <a:bodyPr/>
                    <a:lstStyle/>
                    <a:p>
                      <a:pPr algn="ctr">
                        <a:lnSpc>
                          <a:spcPct val="107000"/>
                        </a:lnSpc>
                        <a:spcAft>
                          <a:spcPts val="0"/>
                        </a:spcAft>
                      </a:pPr>
                      <a:r>
                        <a:rPr lang="en-CA" sz="1800" dirty="0">
                          <a:effectLst/>
                        </a:rPr>
                        <a:t> </a:t>
                      </a:r>
                    </a:p>
                    <a:p>
                      <a:pPr algn="ctr">
                        <a:lnSpc>
                          <a:spcPct val="107000"/>
                        </a:lnSpc>
                        <a:spcAft>
                          <a:spcPts val="0"/>
                        </a:spcAft>
                      </a:pPr>
                      <a:endParaRPr lang="en-CA" sz="1800" dirty="0">
                        <a:effectLst/>
                      </a:endParaRPr>
                    </a:p>
                    <a:p>
                      <a:pPr algn="ctr">
                        <a:lnSpc>
                          <a:spcPct val="107000"/>
                        </a:lnSpc>
                        <a:spcAft>
                          <a:spcPts val="0"/>
                        </a:spcAft>
                      </a:pPr>
                      <a:r>
                        <a:rPr lang="en-CA" sz="1800" dirty="0">
                          <a:effectLst/>
                        </a:rPr>
                        <a:t>Institutions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Legislatures and other elected offices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Government departments and other state bodies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Police departments</a:t>
                      </a:r>
                    </a:p>
                    <a:p>
                      <a:pPr algn="ctr">
                        <a:lnSpc>
                          <a:spcPct val="107000"/>
                        </a:lnSpc>
                        <a:spcAft>
                          <a:spcPts val="0"/>
                        </a:spcAft>
                      </a:pPr>
                      <a:r>
                        <a:rPr lang="en-CA" sz="1800" dirty="0">
                          <a:effectLst/>
                        </a:rPr>
                        <a:t>Legal offices</a:t>
                      </a:r>
                    </a:p>
                    <a:p>
                      <a:pPr algn="ctr">
                        <a:lnSpc>
                          <a:spcPct val="107000"/>
                        </a:lnSpc>
                        <a:spcAft>
                          <a:spcPts val="0"/>
                        </a:spcAft>
                      </a:pPr>
                      <a:r>
                        <a:rPr lang="en-CA" sz="1800" dirty="0">
                          <a:effectLst/>
                        </a:rPr>
                        <a:t>Courts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01497639"/>
                  </a:ext>
                </a:extLst>
              </a:tr>
              <a:tr h="1697022">
                <a:tc>
                  <a:txBody>
                    <a:bodyPr/>
                    <a:lstStyle/>
                    <a:p>
                      <a:pPr algn="ctr">
                        <a:lnSpc>
                          <a:spcPct val="107000"/>
                        </a:lnSpc>
                        <a:spcAft>
                          <a:spcPts val="0"/>
                        </a:spcAft>
                      </a:pPr>
                      <a:r>
                        <a:rPr lang="en-CA" sz="1800" dirty="0">
                          <a:effectLst/>
                        </a:rPr>
                        <a:t> </a:t>
                      </a:r>
                    </a:p>
                    <a:p>
                      <a:pPr algn="ctr">
                        <a:lnSpc>
                          <a:spcPct val="107000"/>
                        </a:lnSpc>
                        <a:spcAft>
                          <a:spcPts val="0"/>
                        </a:spcAft>
                      </a:pPr>
                      <a:endParaRPr lang="en-CA" sz="1800" dirty="0">
                        <a:effectLst/>
                      </a:endParaRPr>
                    </a:p>
                    <a:p>
                      <a:pPr algn="ctr">
                        <a:lnSpc>
                          <a:spcPct val="107000"/>
                        </a:lnSpc>
                        <a:spcAft>
                          <a:spcPts val="0"/>
                        </a:spcAft>
                      </a:pPr>
                      <a:r>
                        <a:rPr lang="en-CA" sz="1800" dirty="0">
                          <a:effectLst/>
                        </a:rPr>
                        <a:t>Incentives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r>
                        <a:rPr lang="en-CA" sz="1800" dirty="0">
                          <a:effectLst/>
                        </a:rPr>
                        <a:t>Electoral</a:t>
                      </a:r>
                    </a:p>
                    <a:p>
                      <a:pPr algn="ctr">
                        <a:lnSpc>
                          <a:spcPct val="107000"/>
                        </a:lnSpc>
                        <a:spcAft>
                          <a:spcPts val="0"/>
                        </a:spcAft>
                      </a:pPr>
                      <a:r>
                        <a:rPr lang="en-CA" sz="1800" dirty="0">
                          <a:effectLst/>
                        </a:rPr>
                        <a:t>ideological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Career</a:t>
                      </a:r>
                    </a:p>
                    <a:p>
                      <a:pPr algn="ctr">
                        <a:lnSpc>
                          <a:spcPct val="107000"/>
                        </a:lnSpc>
                        <a:spcAft>
                          <a:spcPts val="0"/>
                        </a:spcAft>
                      </a:pPr>
                      <a:r>
                        <a:rPr lang="en-CA" sz="1800" dirty="0">
                          <a:effectLst/>
                        </a:rPr>
                        <a:t>Bureaucratic Ideological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Career </a:t>
                      </a:r>
                    </a:p>
                    <a:p>
                      <a:pPr algn="ctr">
                        <a:lnSpc>
                          <a:spcPct val="107000"/>
                        </a:lnSpc>
                        <a:spcAft>
                          <a:spcPts val="0"/>
                        </a:spcAft>
                      </a:pPr>
                      <a:r>
                        <a:rPr lang="en-CA" sz="1800" dirty="0">
                          <a:effectLst/>
                        </a:rPr>
                        <a:t>Law enforcement</a:t>
                      </a:r>
                    </a:p>
                    <a:p>
                      <a:pPr algn="ctr">
                        <a:lnSpc>
                          <a:spcPct val="107000"/>
                        </a:lnSpc>
                        <a:spcAft>
                          <a:spcPts val="0"/>
                        </a:spcAft>
                      </a:pPr>
                      <a:r>
                        <a:rPr lang="en-CA" sz="1800" dirty="0">
                          <a:effectLst/>
                        </a:rPr>
                        <a:t>Ideological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44555191"/>
                  </a:ext>
                </a:extLst>
              </a:tr>
            </a:tbl>
          </a:graphicData>
        </a:graphic>
      </p:graphicFrame>
      <p:sp>
        <p:nvSpPr>
          <p:cNvPr id="7" name="TextBox 6">
            <a:extLst>
              <a:ext uri="{FF2B5EF4-FFF2-40B4-BE49-F238E27FC236}">
                <a16:creationId xmlns:a16="http://schemas.microsoft.com/office/drawing/2014/main" id="{5073E4EB-9F9C-4CA8-8BFF-555092C978AE}"/>
              </a:ext>
            </a:extLst>
          </p:cNvPr>
          <p:cNvSpPr txBox="1"/>
          <p:nvPr/>
        </p:nvSpPr>
        <p:spPr>
          <a:xfrm>
            <a:off x="8685295" y="1597794"/>
            <a:ext cx="3144153" cy="2215991"/>
          </a:xfrm>
          <a:prstGeom prst="rect">
            <a:avLst/>
          </a:prstGeom>
          <a:noFill/>
        </p:spPr>
        <p:txBody>
          <a:bodyPr wrap="square" rtlCol="0">
            <a:spAutoFit/>
          </a:bodyPr>
          <a:lstStyle/>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r>
              <a:rPr lang="en-ZA" sz="2400" dirty="0">
                <a:solidFill>
                  <a:schemeClr val="bg1"/>
                </a:solidFill>
                <a:latin typeface="Century Gothic" panose="020B0502020202020204" pitchFamily="34" charset="0"/>
              </a:rPr>
              <a:t>Systems of Governance</a:t>
            </a:r>
          </a:p>
          <a:p>
            <a:endParaRPr lang="en-CA" dirty="0"/>
          </a:p>
        </p:txBody>
      </p:sp>
    </p:spTree>
    <p:extLst>
      <p:ext uri="{BB962C8B-B14F-4D97-AF65-F5344CB8AC3E}">
        <p14:creationId xmlns:p14="http://schemas.microsoft.com/office/powerpoint/2010/main" val="415559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graphicFrame>
        <p:nvGraphicFramePr>
          <p:cNvPr id="2" name="Content Placeholder 1">
            <a:extLst>
              <a:ext uri="{FF2B5EF4-FFF2-40B4-BE49-F238E27FC236}">
                <a16:creationId xmlns:a16="http://schemas.microsoft.com/office/drawing/2014/main" id="{5D9BDA5E-A421-4A44-A19F-AE42A9692567}"/>
              </a:ext>
            </a:extLst>
          </p:cNvPr>
          <p:cNvGraphicFramePr>
            <a:graphicFrameLocks noGrp="1"/>
          </p:cNvGraphicFramePr>
          <p:nvPr>
            <p:ph idx="1"/>
            <p:extLst>
              <p:ext uri="{D42A27DB-BD31-4B8C-83A1-F6EECF244321}">
                <p14:modId xmlns:p14="http://schemas.microsoft.com/office/powerpoint/2010/main" val="1801452137"/>
              </p:ext>
            </p:extLst>
          </p:nvPr>
        </p:nvGraphicFramePr>
        <p:xfrm>
          <a:off x="522288" y="1826260"/>
          <a:ext cx="7353300" cy="320548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1038548647"/>
                    </a:ext>
                  </a:extLst>
                </a:gridCol>
                <a:gridCol w="3676650">
                  <a:extLst>
                    <a:ext uri="{9D8B030D-6E8A-4147-A177-3AD203B41FA5}">
                      <a16:colId xmlns:a16="http://schemas.microsoft.com/office/drawing/2014/main" val="1005295179"/>
                    </a:ext>
                  </a:extLst>
                </a:gridCol>
              </a:tblGrid>
              <a:tr h="370840">
                <a:tc>
                  <a:txBody>
                    <a:bodyPr/>
                    <a:lstStyle/>
                    <a:p>
                      <a:pPr algn="ctr"/>
                      <a:r>
                        <a:rPr lang="en-CA" dirty="0"/>
                        <a:t>Formal</a:t>
                      </a:r>
                    </a:p>
                  </a:txBody>
                  <a:tcPr>
                    <a:solidFill>
                      <a:srgbClr val="C00000"/>
                    </a:solidFill>
                  </a:tcPr>
                </a:tc>
                <a:tc>
                  <a:txBody>
                    <a:bodyPr/>
                    <a:lstStyle/>
                    <a:p>
                      <a:pPr algn="ctr"/>
                      <a:r>
                        <a:rPr lang="en-CA" dirty="0"/>
                        <a:t>Informal</a:t>
                      </a:r>
                    </a:p>
                  </a:txBody>
                  <a:tcPr>
                    <a:solidFill>
                      <a:srgbClr val="C00000"/>
                    </a:solidFill>
                  </a:tcPr>
                </a:tc>
                <a:extLst>
                  <a:ext uri="{0D108BD9-81ED-4DB2-BD59-A6C34878D82A}">
                    <a16:rowId xmlns:a16="http://schemas.microsoft.com/office/drawing/2014/main" val="3275054964"/>
                  </a:ext>
                </a:extLst>
              </a:tr>
              <a:tr h="370840">
                <a:tc>
                  <a:txBody>
                    <a:bodyPr/>
                    <a:lstStyle/>
                    <a:p>
                      <a:pPr algn="ctr"/>
                      <a:endParaRPr lang="en-CA" dirty="0"/>
                    </a:p>
                    <a:p>
                      <a:pPr algn="ctr"/>
                      <a:r>
                        <a:rPr lang="en-CA" sz="1800" kern="1200" dirty="0">
                          <a:solidFill>
                            <a:schemeClr val="dk1"/>
                          </a:solidFill>
                          <a:effectLst/>
                          <a:latin typeface="+mn-lt"/>
                          <a:ea typeface="+mn-ea"/>
                          <a:cs typeface="+mn-cs"/>
                        </a:rPr>
                        <a:t>Policymaking and implementation </a:t>
                      </a:r>
                    </a:p>
                    <a:p>
                      <a:pPr algn="ctr"/>
                      <a:endParaRPr lang="en-CA" sz="1800" kern="1200" dirty="0">
                        <a:solidFill>
                          <a:schemeClr val="dk1"/>
                        </a:solidFill>
                        <a:effectLst/>
                        <a:latin typeface="+mn-lt"/>
                        <a:ea typeface="+mn-ea"/>
                        <a:cs typeface="+mn-cs"/>
                      </a:endParaRPr>
                    </a:p>
                    <a:p>
                      <a:pPr algn="ctr"/>
                      <a:r>
                        <a:rPr lang="en-CA" sz="1800" kern="1200" dirty="0">
                          <a:solidFill>
                            <a:schemeClr val="dk1"/>
                          </a:solidFill>
                          <a:effectLst/>
                          <a:latin typeface="+mn-lt"/>
                          <a:ea typeface="+mn-ea"/>
                          <a:cs typeface="+mn-cs"/>
                        </a:rPr>
                        <a:t>The design and proper enforcement of laws and regulations</a:t>
                      </a:r>
                    </a:p>
                    <a:p>
                      <a:pPr algn="ctr"/>
                      <a:endParaRPr lang="en-CA" sz="1800" kern="1200" dirty="0">
                        <a:solidFill>
                          <a:schemeClr val="dk1"/>
                        </a:solidFill>
                        <a:effectLst/>
                        <a:latin typeface="+mn-lt"/>
                        <a:ea typeface="+mn-ea"/>
                        <a:cs typeface="+mn-cs"/>
                      </a:endParaRPr>
                    </a:p>
                    <a:p>
                      <a:pPr algn="ctr"/>
                      <a:r>
                        <a:rPr lang="en-CA" sz="1800" kern="1200" dirty="0">
                          <a:solidFill>
                            <a:schemeClr val="dk1"/>
                          </a:solidFill>
                          <a:effectLst/>
                          <a:latin typeface="+mn-lt"/>
                          <a:ea typeface="+mn-ea"/>
                          <a:cs typeface="+mn-cs"/>
                        </a:rPr>
                        <a:t>Interactions between state and non-state actors through institutionalized decision-making processes</a:t>
                      </a:r>
                      <a:endParaRPr lang="en-CA" dirty="0"/>
                    </a:p>
                    <a:p>
                      <a:pPr algn="ctr"/>
                      <a:endParaRPr lang="en-CA" dirty="0"/>
                    </a:p>
                  </a:txBody>
                  <a:tcPr>
                    <a:solidFill>
                      <a:schemeClr val="bg1">
                        <a:lumMod val="95000"/>
                      </a:schemeClr>
                    </a:solidFill>
                  </a:tcPr>
                </a:tc>
                <a:tc>
                  <a:txBody>
                    <a:bodyPr/>
                    <a:lstStyle/>
                    <a:p>
                      <a:pPr algn="ctr"/>
                      <a:endParaRPr lang="en-CA" dirty="0"/>
                    </a:p>
                    <a:p>
                      <a:pPr algn="ctr"/>
                      <a:r>
                        <a:rPr lang="en-CA" sz="1800" kern="1200" dirty="0">
                          <a:solidFill>
                            <a:schemeClr val="dk1"/>
                          </a:solidFill>
                          <a:effectLst/>
                          <a:latin typeface="+mn-lt"/>
                          <a:ea typeface="+mn-ea"/>
                          <a:cs typeface="+mn-cs"/>
                        </a:rPr>
                        <a:t>Political deal-making</a:t>
                      </a:r>
                    </a:p>
                    <a:p>
                      <a:pPr algn="ctr"/>
                      <a:endParaRPr lang="en-CA" sz="1800" kern="1200" dirty="0">
                        <a:solidFill>
                          <a:schemeClr val="dk1"/>
                        </a:solidFill>
                        <a:effectLst/>
                        <a:latin typeface="+mn-lt"/>
                        <a:ea typeface="+mn-ea"/>
                        <a:cs typeface="+mn-cs"/>
                      </a:endParaRPr>
                    </a:p>
                    <a:p>
                      <a:pPr algn="ctr"/>
                      <a:r>
                        <a:rPr lang="en-CA" sz="1800" kern="1200" dirty="0">
                          <a:solidFill>
                            <a:schemeClr val="dk1"/>
                          </a:solidFill>
                          <a:effectLst/>
                          <a:latin typeface="+mn-lt"/>
                          <a:ea typeface="+mn-ea"/>
                          <a:cs typeface="+mn-cs"/>
                        </a:rPr>
                        <a:t>Systems of patronage and clientelism</a:t>
                      </a:r>
                    </a:p>
                    <a:p>
                      <a:pPr algn="ctr"/>
                      <a:endParaRPr lang="en-CA" sz="1800" kern="1200" dirty="0">
                        <a:solidFill>
                          <a:schemeClr val="dk1"/>
                        </a:solidFill>
                        <a:effectLst/>
                        <a:latin typeface="+mn-lt"/>
                        <a:ea typeface="+mn-ea"/>
                        <a:cs typeface="+mn-cs"/>
                      </a:endParaRPr>
                    </a:p>
                    <a:p>
                      <a:pPr algn="ctr"/>
                      <a:r>
                        <a:rPr lang="en-CA" sz="1800" kern="1200" dirty="0">
                          <a:solidFill>
                            <a:schemeClr val="dk1"/>
                          </a:solidFill>
                          <a:effectLst/>
                          <a:latin typeface="+mn-lt"/>
                          <a:ea typeface="+mn-ea"/>
                          <a:cs typeface="+mn-cs"/>
                        </a:rPr>
                        <a:t>Personal relationships</a:t>
                      </a:r>
                      <a:endParaRPr lang="en-CA" dirty="0"/>
                    </a:p>
                  </a:txBody>
                  <a:tcPr>
                    <a:solidFill>
                      <a:schemeClr val="bg1">
                        <a:lumMod val="95000"/>
                      </a:schemeClr>
                    </a:solidFill>
                  </a:tcPr>
                </a:tc>
                <a:extLst>
                  <a:ext uri="{0D108BD9-81ED-4DB2-BD59-A6C34878D82A}">
                    <a16:rowId xmlns:a16="http://schemas.microsoft.com/office/drawing/2014/main" val="3352141585"/>
                  </a:ext>
                </a:extLst>
              </a:tr>
            </a:tbl>
          </a:graphicData>
        </a:graphic>
      </p:graphicFrame>
      <p:sp>
        <p:nvSpPr>
          <p:cNvPr id="6" name="TextBox 5">
            <a:extLst>
              <a:ext uri="{FF2B5EF4-FFF2-40B4-BE49-F238E27FC236}">
                <a16:creationId xmlns:a16="http://schemas.microsoft.com/office/drawing/2014/main" id="{15B22A79-E882-4FBE-95F8-DE3CC66A22A0}"/>
              </a:ext>
            </a:extLst>
          </p:cNvPr>
          <p:cNvSpPr txBox="1"/>
          <p:nvPr/>
        </p:nvSpPr>
        <p:spPr>
          <a:xfrm>
            <a:off x="8685295" y="1597794"/>
            <a:ext cx="3144153" cy="2215991"/>
          </a:xfrm>
          <a:prstGeom prst="rect">
            <a:avLst/>
          </a:prstGeom>
          <a:noFill/>
        </p:spPr>
        <p:txBody>
          <a:bodyPr wrap="square" rtlCol="0">
            <a:spAutoFit/>
          </a:bodyPr>
          <a:lstStyle/>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r>
              <a:rPr lang="en-ZA" sz="2400" dirty="0">
                <a:solidFill>
                  <a:schemeClr val="bg1"/>
                </a:solidFill>
                <a:latin typeface="Century Gothic" panose="020B0502020202020204" pitchFamily="34" charset="0"/>
              </a:rPr>
              <a:t>Modes of Governance</a:t>
            </a:r>
          </a:p>
          <a:p>
            <a:endParaRPr lang="en-CA" dirty="0"/>
          </a:p>
        </p:txBody>
      </p:sp>
    </p:spTree>
    <p:extLst>
      <p:ext uri="{BB962C8B-B14F-4D97-AF65-F5344CB8AC3E}">
        <p14:creationId xmlns:p14="http://schemas.microsoft.com/office/powerpoint/2010/main" val="173625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8271802" y="0"/>
            <a:ext cx="3920197" cy="6858000"/>
          </a:xfrm>
          <a:custGeom>
            <a:avLst/>
            <a:gdLst/>
            <a:ahLst/>
            <a:cxnLst/>
            <a:rect l="l" t="t" r="r" b="b"/>
            <a:pathLst>
              <a:path w="9144000" h="2362200">
                <a:moveTo>
                  <a:pt x="0" y="2362200"/>
                </a:moveTo>
                <a:lnTo>
                  <a:pt x="9144000" y="2362200"/>
                </a:lnTo>
                <a:lnTo>
                  <a:pt x="9144000" y="0"/>
                </a:lnTo>
                <a:lnTo>
                  <a:pt x="0" y="0"/>
                </a:lnTo>
                <a:lnTo>
                  <a:pt x="0" y="2362200"/>
                </a:lnTo>
                <a:close/>
              </a:path>
            </a:pathLst>
          </a:custGeom>
          <a:solidFill>
            <a:srgbClr val="C41F25"/>
          </a:solidFill>
          <a:ln>
            <a:noFill/>
          </a:ln>
        </p:spPr>
        <p:txBody>
          <a:bodyPr wrap="square" lIns="0" tIns="0" rIns="0" bIns="0" rtlCol="0"/>
          <a:lstStyle/>
          <a:p>
            <a:endParaRPr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5295" y="5449129"/>
            <a:ext cx="1137216" cy="1137216"/>
          </a:xfrm>
          <a:prstGeom prst="rect">
            <a:avLst/>
          </a:prstGeom>
        </p:spPr>
      </p:pic>
      <p:graphicFrame>
        <p:nvGraphicFramePr>
          <p:cNvPr id="3" name="Content Placeholder 2">
            <a:extLst>
              <a:ext uri="{FF2B5EF4-FFF2-40B4-BE49-F238E27FC236}">
                <a16:creationId xmlns:a16="http://schemas.microsoft.com/office/drawing/2014/main" id="{AAE4A7A0-E678-414F-82AF-6457DAB559E1}"/>
              </a:ext>
            </a:extLst>
          </p:cNvPr>
          <p:cNvGraphicFramePr>
            <a:graphicFrameLocks noGrp="1"/>
          </p:cNvGraphicFramePr>
          <p:nvPr>
            <p:ph idx="1"/>
            <p:extLst>
              <p:ext uri="{D42A27DB-BD31-4B8C-83A1-F6EECF244321}">
                <p14:modId xmlns:p14="http://schemas.microsoft.com/office/powerpoint/2010/main" val="4178561763"/>
              </p:ext>
            </p:extLst>
          </p:nvPr>
        </p:nvGraphicFramePr>
        <p:xfrm>
          <a:off x="356135" y="943276"/>
          <a:ext cx="7680960" cy="5364536"/>
        </p:xfrm>
        <a:graphic>
          <a:graphicData uri="http://schemas.openxmlformats.org/drawingml/2006/table">
            <a:tbl>
              <a:tblPr firstRow="1" firstCol="1" bandRow="1">
                <a:tableStyleId>{5C22544A-7EE6-4342-B048-85BDC9FD1C3A}</a:tableStyleId>
              </a:tblPr>
              <a:tblGrid>
                <a:gridCol w="1920240">
                  <a:extLst>
                    <a:ext uri="{9D8B030D-6E8A-4147-A177-3AD203B41FA5}">
                      <a16:colId xmlns:a16="http://schemas.microsoft.com/office/drawing/2014/main" val="4128745349"/>
                    </a:ext>
                  </a:extLst>
                </a:gridCol>
                <a:gridCol w="1920240">
                  <a:extLst>
                    <a:ext uri="{9D8B030D-6E8A-4147-A177-3AD203B41FA5}">
                      <a16:colId xmlns:a16="http://schemas.microsoft.com/office/drawing/2014/main" val="3712993243"/>
                    </a:ext>
                  </a:extLst>
                </a:gridCol>
                <a:gridCol w="1920240">
                  <a:extLst>
                    <a:ext uri="{9D8B030D-6E8A-4147-A177-3AD203B41FA5}">
                      <a16:colId xmlns:a16="http://schemas.microsoft.com/office/drawing/2014/main" val="2063568825"/>
                    </a:ext>
                  </a:extLst>
                </a:gridCol>
                <a:gridCol w="1920240">
                  <a:extLst>
                    <a:ext uri="{9D8B030D-6E8A-4147-A177-3AD203B41FA5}">
                      <a16:colId xmlns:a16="http://schemas.microsoft.com/office/drawing/2014/main" val="1460839375"/>
                    </a:ext>
                  </a:extLst>
                </a:gridCol>
              </a:tblGrid>
              <a:tr h="668815">
                <a:tc rowSpan="2" gridSpan="2">
                  <a:txBody>
                    <a:bodyPr/>
                    <a:lstStyle/>
                    <a:p>
                      <a:pPr algn="ctr">
                        <a:lnSpc>
                          <a:spcPct val="107000"/>
                        </a:lnSpc>
                        <a:spcAft>
                          <a:spcPts val="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rowSpan="2" hMerge="1">
                  <a:txBody>
                    <a:bodyPr/>
                    <a:lstStyle/>
                    <a:p>
                      <a:endParaRPr lang="en-CA"/>
                    </a:p>
                  </a:txBody>
                  <a:tcPr/>
                </a:tc>
                <a:tc gridSpan="2">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Target Informality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hMerge="1">
                  <a:txBody>
                    <a:bodyPr/>
                    <a:lstStyle/>
                    <a:p>
                      <a:endParaRPr lang="en-CA"/>
                    </a:p>
                  </a:txBody>
                  <a:tcPr/>
                </a:tc>
                <a:extLst>
                  <a:ext uri="{0D108BD9-81ED-4DB2-BD59-A6C34878D82A}">
                    <a16:rowId xmlns:a16="http://schemas.microsoft.com/office/drawing/2014/main" val="4225502428"/>
                  </a:ext>
                </a:extLst>
              </a:tr>
              <a:tr h="668815">
                <a:tc gridSpan="2" vMerge="1">
                  <a:txBody>
                    <a:bodyPr/>
                    <a:lstStyle/>
                    <a:p>
                      <a:endParaRPr lang="en-CA"/>
                    </a:p>
                  </a:txBody>
                  <a:tcPr/>
                </a:tc>
                <a:tc hMerge="1" vMerge="1">
                  <a:txBody>
                    <a:bodyPr/>
                    <a:lstStyle/>
                    <a:p>
                      <a:endParaRPr lang="en-CA"/>
                    </a:p>
                  </a:txBody>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i="1" dirty="0">
                          <a:effectLst/>
                        </a:rPr>
                        <a:t>Yes</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i="1" dirty="0">
                          <a:effectLst/>
                        </a:rPr>
                        <a:t>No</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315622652"/>
                  </a:ext>
                </a:extLst>
              </a:tr>
              <a:tr h="1352799">
                <a:tc rowSpan="3">
                  <a:txBody>
                    <a:bodyPr/>
                    <a:lstStyle/>
                    <a:p>
                      <a:pPr algn="ctr">
                        <a:lnSpc>
                          <a:spcPct val="107000"/>
                        </a:lnSpc>
                        <a:spcAft>
                          <a:spcPts val="0"/>
                        </a:spcAft>
                      </a:pPr>
                      <a:r>
                        <a:rPr lang="en-CA" sz="1800" dirty="0">
                          <a:effectLst/>
                        </a:rPr>
                        <a:t> </a:t>
                      </a:r>
                    </a:p>
                    <a:p>
                      <a:pPr algn="ctr">
                        <a:lnSpc>
                          <a:spcPct val="107000"/>
                        </a:lnSpc>
                        <a:spcAft>
                          <a:spcPts val="0"/>
                        </a:spcAft>
                      </a:pPr>
                      <a:r>
                        <a:rPr lang="en-CA" sz="1800" dirty="0">
                          <a:effectLst/>
                        </a:rPr>
                        <a:t> </a:t>
                      </a:r>
                    </a:p>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r>
                        <a:rPr lang="en-CA" sz="1800" dirty="0">
                          <a:effectLst/>
                        </a:rPr>
                        <a:t>Impact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lnSpc>
                          <a:spcPct val="107000"/>
                        </a:lnSpc>
                        <a:spcAft>
                          <a:spcPts val="0"/>
                        </a:spcAft>
                      </a:pPr>
                      <a:endParaRPr lang="en-CA" sz="1800" i="1" dirty="0">
                        <a:effectLst/>
                      </a:endParaRPr>
                    </a:p>
                    <a:p>
                      <a:pPr algn="ctr">
                        <a:lnSpc>
                          <a:spcPct val="107000"/>
                        </a:lnSpc>
                        <a:spcAft>
                          <a:spcPts val="0"/>
                        </a:spcAft>
                      </a:pPr>
                      <a:endParaRPr lang="en-CA" sz="1800" i="1" dirty="0">
                        <a:effectLst/>
                      </a:endParaRPr>
                    </a:p>
                    <a:p>
                      <a:pPr algn="ctr">
                        <a:lnSpc>
                          <a:spcPct val="107000"/>
                        </a:lnSpc>
                        <a:spcAft>
                          <a:spcPts val="0"/>
                        </a:spcAft>
                      </a:pPr>
                      <a:r>
                        <a:rPr lang="en-CA" sz="1800" i="1" dirty="0">
                          <a:effectLst/>
                        </a:rPr>
                        <a:t>Desired Effects</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r>
                        <a:rPr lang="en-CA" sz="1800" dirty="0">
                          <a:effectLst/>
                        </a:rPr>
                        <a:t>Direct Governance</a:t>
                      </a: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Indirect Governance</a:t>
                      </a: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84870470"/>
                  </a:ext>
                </a:extLst>
              </a:tr>
              <a:tr h="1352799">
                <a:tc vMerge="1">
                  <a:txBody>
                    <a:bodyPr/>
                    <a:lstStyle/>
                    <a:p>
                      <a:endParaRPr lang="en-CA"/>
                    </a:p>
                  </a:txBody>
                  <a:tcPr/>
                </a:tc>
                <a:tc>
                  <a:txBody>
                    <a:bodyPr/>
                    <a:lstStyle/>
                    <a:p>
                      <a:pPr algn="ctr">
                        <a:lnSpc>
                          <a:spcPct val="107000"/>
                        </a:lnSpc>
                        <a:spcAft>
                          <a:spcPts val="0"/>
                        </a:spcAft>
                      </a:pPr>
                      <a:endParaRPr lang="en-CA" sz="1800" i="1" dirty="0">
                        <a:effectLst/>
                      </a:endParaRPr>
                    </a:p>
                    <a:p>
                      <a:pPr algn="ctr">
                        <a:lnSpc>
                          <a:spcPct val="107000"/>
                        </a:lnSpc>
                        <a:spcAft>
                          <a:spcPts val="0"/>
                        </a:spcAft>
                      </a:pPr>
                      <a:endParaRPr lang="en-CA" sz="1800" i="1" dirty="0">
                        <a:effectLst/>
                      </a:endParaRPr>
                    </a:p>
                    <a:p>
                      <a:pPr algn="ctr">
                        <a:lnSpc>
                          <a:spcPct val="107000"/>
                        </a:lnSpc>
                        <a:spcAft>
                          <a:spcPts val="0"/>
                        </a:spcAft>
                      </a:pPr>
                      <a:r>
                        <a:rPr lang="en-CA" sz="1800" i="1" dirty="0">
                          <a:effectLst/>
                        </a:rPr>
                        <a:t>None</a:t>
                      </a:r>
                      <a:endParaRPr lang="en-CA"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endParaRPr lang="en-CA" sz="1800" dirty="0">
                        <a:effectLst/>
                      </a:endParaRPr>
                    </a:p>
                    <a:p>
                      <a:pPr algn="ctr">
                        <a:lnSpc>
                          <a:spcPct val="107000"/>
                        </a:lnSpc>
                        <a:spcAft>
                          <a:spcPts val="0"/>
                        </a:spcAft>
                      </a:pPr>
                      <a:r>
                        <a:rPr lang="en-CA" sz="1800" dirty="0">
                          <a:effectLst/>
                        </a:rPr>
                        <a:t>Failed Governance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Absent Governance</a:t>
                      </a: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510875832"/>
                  </a:ext>
                </a:extLst>
              </a:tr>
              <a:tr h="1321308">
                <a:tc vMerge="1">
                  <a:txBody>
                    <a:bodyPr/>
                    <a:lstStyle/>
                    <a:p>
                      <a:endParaRPr lang="en-CA"/>
                    </a:p>
                  </a:txBody>
                  <a:tcPr/>
                </a:tc>
                <a:tc>
                  <a:txBody>
                    <a:bodyPr/>
                    <a:lstStyle/>
                    <a:p>
                      <a:pPr algn="ctr">
                        <a:lnSpc>
                          <a:spcPct val="107000"/>
                        </a:lnSpc>
                        <a:spcAft>
                          <a:spcPts val="0"/>
                        </a:spcAft>
                      </a:pPr>
                      <a:endParaRPr lang="en-CA" sz="1800" dirty="0">
                        <a:effectLst/>
                      </a:endParaRPr>
                    </a:p>
                    <a:p>
                      <a:pPr algn="ctr">
                        <a:lnSpc>
                          <a:spcPct val="107000"/>
                        </a:lnSpc>
                        <a:spcAft>
                          <a:spcPts val="0"/>
                        </a:spcAft>
                      </a:pPr>
                      <a:endParaRPr lang="en-CA" sz="1800" i="1" dirty="0">
                        <a:effectLst/>
                      </a:endParaRPr>
                    </a:p>
                    <a:p>
                      <a:pPr algn="ctr">
                        <a:lnSpc>
                          <a:spcPct val="107000"/>
                        </a:lnSpc>
                        <a:spcAft>
                          <a:spcPts val="0"/>
                        </a:spcAft>
                      </a:pPr>
                      <a:r>
                        <a:rPr lang="en-CA" sz="1800" i="1" dirty="0">
                          <a:effectLst/>
                        </a:rPr>
                        <a:t>Undesired Effects</a:t>
                      </a:r>
                    </a:p>
                    <a:p>
                      <a:pPr algn="ctr">
                        <a:lnSpc>
                          <a:spcPct val="107000"/>
                        </a:lnSpc>
                        <a:spcAft>
                          <a:spcPts val="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Counterproductive Governance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endParaRPr lang="en-CA" sz="1800" dirty="0">
                        <a:effectLst/>
                      </a:endParaRPr>
                    </a:p>
                    <a:p>
                      <a:pPr algn="ctr">
                        <a:lnSpc>
                          <a:spcPct val="107000"/>
                        </a:lnSpc>
                        <a:spcAft>
                          <a:spcPts val="0"/>
                        </a:spcAft>
                      </a:pPr>
                      <a:r>
                        <a:rPr lang="en-CA" sz="1800" dirty="0">
                          <a:effectLst/>
                        </a:rPr>
                        <a:t>Accidental Governance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838864301"/>
                  </a:ext>
                </a:extLst>
              </a:tr>
            </a:tbl>
          </a:graphicData>
        </a:graphic>
      </p:graphicFrame>
      <p:sp>
        <p:nvSpPr>
          <p:cNvPr id="6" name="TextBox 5">
            <a:extLst>
              <a:ext uri="{FF2B5EF4-FFF2-40B4-BE49-F238E27FC236}">
                <a16:creationId xmlns:a16="http://schemas.microsoft.com/office/drawing/2014/main" id="{CEC77471-4C38-4CCB-9600-A7743B0A687A}"/>
              </a:ext>
            </a:extLst>
          </p:cNvPr>
          <p:cNvSpPr txBox="1"/>
          <p:nvPr/>
        </p:nvSpPr>
        <p:spPr>
          <a:xfrm>
            <a:off x="8685295" y="1597794"/>
            <a:ext cx="3144153" cy="2215991"/>
          </a:xfrm>
          <a:prstGeom prst="rect">
            <a:avLst/>
          </a:prstGeom>
          <a:noFill/>
        </p:spPr>
        <p:txBody>
          <a:bodyPr wrap="square" rtlCol="0">
            <a:spAutoFit/>
          </a:bodyPr>
          <a:lstStyle/>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endParaRPr lang="en-ZA" sz="2400" dirty="0">
              <a:solidFill>
                <a:schemeClr val="bg1"/>
              </a:solidFill>
              <a:latin typeface="Century Gothic" panose="020B0502020202020204" pitchFamily="34" charset="0"/>
            </a:endParaRPr>
          </a:p>
          <a:p>
            <a:pPr algn="ctr"/>
            <a:r>
              <a:rPr lang="en-ZA" sz="2400" dirty="0">
                <a:solidFill>
                  <a:schemeClr val="bg1"/>
                </a:solidFill>
                <a:latin typeface="Century Gothic" panose="020B0502020202020204" pitchFamily="34" charset="0"/>
              </a:rPr>
              <a:t>Forms of Governance</a:t>
            </a:r>
          </a:p>
          <a:p>
            <a:endParaRPr lang="en-CA" dirty="0"/>
          </a:p>
        </p:txBody>
      </p:sp>
    </p:spTree>
    <p:extLst>
      <p:ext uri="{BB962C8B-B14F-4D97-AF65-F5344CB8AC3E}">
        <p14:creationId xmlns:p14="http://schemas.microsoft.com/office/powerpoint/2010/main" val="2252825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3110</TotalTime>
  <Words>3796</Words>
  <Application>Microsoft Office PowerPoint</Application>
  <PresentationFormat>Widescreen</PresentationFormat>
  <Paragraphs>721</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Haysom</dc:creator>
  <cp:lastModifiedBy>Graeme Young</cp:lastModifiedBy>
  <cp:revision>164</cp:revision>
  <dcterms:created xsi:type="dcterms:W3CDTF">2019-02-19T09:00:01Z</dcterms:created>
  <dcterms:modified xsi:type="dcterms:W3CDTF">2019-07-31T11:39:58Z</dcterms:modified>
</cp:coreProperties>
</file>