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2" r:id="rId4"/>
    <p:sldId id="261" r:id="rId5"/>
    <p:sldId id="258" r:id="rId6"/>
    <p:sldId id="259" r:id="rId7"/>
    <p:sldId id="260"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5169A5-5A1D-4E0A-B8EF-9EBEC28DD1C6}">
          <p14:sldIdLst>
            <p14:sldId id="256"/>
            <p14:sldId id="257"/>
            <p14:sldId id="262"/>
            <p14:sldId id="261"/>
          </p14:sldIdLst>
        </p14:section>
        <p14:section name="Untitled Section" id="{6C81A715-4747-472F-9249-FF2E5C090E98}">
          <p14:sldIdLst>
            <p14:sldId id="258"/>
            <p14:sldId id="259"/>
            <p14:sldId id="260"/>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89" d="100"/>
          <a:sy n="89" d="100"/>
        </p:scale>
        <p:origin x="1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6229340031259"/>
          <c:y val="3.6847492323439097E-2"/>
          <c:w val="0.82898015394598978"/>
          <c:h val="0.86277677930995578"/>
        </c:manualLayout>
      </c:layout>
      <c:lineChart>
        <c:grouping val="standard"/>
        <c:varyColors val="0"/>
        <c:ser>
          <c:idx val="0"/>
          <c:order val="0"/>
          <c:tx>
            <c:strRef>
              <c:f>'Figure 1'!$C$16</c:f>
              <c:strCache>
                <c:ptCount val="1"/>
                <c:pt idx="0">
                  <c:v>South-South</c:v>
                </c:pt>
              </c:strCache>
            </c:strRef>
          </c:tx>
          <c:spPr>
            <a:ln w="28575" cap="rnd">
              <a:solidFill>
                <a:schemeClr val="tx1"/>
              </a:solidFill>
              <a:round/>
            </a:ln>
            <a:effectLst/>
          </c:spPr>
          <c:marker>
            <c:symbol val="none"/>
          </c:marker>
          <c:cat>
            <c:numRef>
              <c:f>'Figure 1'!$D$15:$J$15</c:f>
              <c:numCache>
                <c:formatCode>General</c:formatCode>
                <c:ptCount val="7"/>
                <c:pt idx="0">
                  <c:v>1990</c:v>
                </c:pt>
                <c:pt idx="1">
                  <c:v>1995</c:v>
                </c:pt>
                <c:pt idx="2">
                  <c:v>2000</c:v>
                </c:pt>
                <c:pt idx="3">
                  <c:v>2005</c:v>
                </c:pt>
                <c:pt idx="4">
                  <c:v>2010</c:v>
                </c:pt>
                <c:pt idx="5">
                  <c:v>2015</c:v>
                </c:pt>
              </c:numCache>
            </c:numRef>
          </c:cat>
          <c:val>
            <c:numRef>
              <c:f>'Figure 1'!$D$16:$J$16</c:f>
              <c:numCache>
                <c:formatCode>0.00</c:formatCode>
                <c:ptCount val="7"/>
                <c:pt idx="0">
                  <c:v>59.166666666666671</c:v>
                </c:pt>
                <c:pt idx="1">
                  <c:v>58.333333333333336</c:v>
                </c:pt>
                <c:pt idx="2">
                  <c:v>60</c:v>
                </c:pt>
                <c:pt idx="3">
                  <c:v>64.166666666666671</c:v>
                </c:pt>
                <c:pt idx="4">
                  <c:v>79.166666666666671</c:v>
                </c:pt>
                <c:pt idx="5">
                  <c:v>95.833333333333343</c:v>
                </c:pt>
                <c:pt idx="6">
                  <c:v>100</c:v>
                </c:pt>
              </c:numCache>
            </c:numRef>
          </c:val>
          <c:smooth val="1"/>
          <c:extLst>
            <c:ext xmlns:c16="http://schemas.microsoft.com/office/drawing/2014/chart" uri="{C3380CC4-5D6E-409C-BE32-E72D297353CC}">
              <c16:uniqueId val="{00000000-25FA-4E17-9732-E2D627466962}"/>
            </c:ext>
          </c:extLst>
        </c:ser>
        <c:ser>
          <c:idx val="1"/>
          <c:order val="1"/>
          <c:tx>
            <c:strRef>
              <c:f>'Figure 1'!$C$17</c:f>
              <c:strCache>
                <c:ptCount val="1"/>
                <c:pt idx="0">
                  <c:v>South-North</c:v>
                </c:pt>
              </c:strCache>
            </c:strRef>
          </c:tx>
          <c:spPr>
            <a:ln w="28575" cap="rnd">
              <a:solidFill>
                <a:schemeClr val="bg1">
                  <a:lumMod val="75000"/>
                </a:schemeClr>
              </a:solidFill>
              <a:round/>
            </a:ln>
            <a:effectLst/>
          </c:spPr>
          <c:marker>
            <c:symbol val="none"/>
          </c:marker>
          <c:cat>
            <c:numRef>
              <c:f>'Figure 1'!$D$15:$J$15</c:f>
              <c:numCache>
                <c:formatCode>General</c:formatCode>
                <c:ptCount val="7"/>
                <c:pt idx="0">
                  <c:v>1990</c:v>
                </c:pt>
                <c:pt idx="1">
                  <c:v>1995</c:v>
                </c:pt>
                <c:pt idx="2">
                  <c:v>2000</c:v>
                </c:pt>
                <c:pt idx="3">
                  <c:v>2005</c:v>
                </c:pt>
                <c:pt idx="4">
                  <c:v>2010</c:v>
                </c:pt>
                <c:pt idx="5">
                  <c:v>2015</c:v>
                </c:pt>
              </c:numCache>
            </c:numRef>
          </c:cat>
          <c:val>
            <c:numRef>
              <c:f>'Figure 1'!$D$17:$J$17</c:f>
              <c:numCache>
                <c:formatCode>0.00</c:formatCode>
                <c:ptCount val="7"/>
                <c:pt idx="0">
                  <c:v>42.5</c:v>
                </c:pt>
                <c:pt idx="1">
                  <c:v>50.833333333333336</c:v>
                </c:pt>
                <c:pt idx="2">
                  <c:v>60</c:v>
                </c:pt>
                <c:pt idx="3">
                  <c:v>70.833333333333343</c:v>
                </c:pt>
                <c:pt idx="4">
                  <c:v>81.666666666666671</c:v>
                </c:pt>
                <c:pt idx="5">
                  <c:v>88.333333333333343</c:v>
                </c:pt>
                <c:pt idx="6">
                  <c:v>91.666666666666671</c:v>
                </c:pt>
              </c:numCache>
            </c:numRef>
          </c:val>
          <c:smooth val="1"/>
          <c:extLst>
            <c:ext xmlns:c16="http://schemas.microsoft.com/office/drawing/2014/chart" uri="{C3380CC4-5D6E-409C-BE32-E72D297353CC}">
              <c16:uniqueId val="{00000001-25FA-4E17-9732-E2D627466962}"/>
            </c:ext>
          </c:extLst>
        </c:ser>
        <c:ser>
          <c:idx val="2"/>
          <c:order val="2"/>
          <c:tx>
            <c:strRef>
              <c:f>'Figure 1'!$C$18</c:f>
              <c:strCache>
                <c:ptCount val="1"/>
                <c:pt idx="0">
                  <c:v>North-North</c:v>
                </c:pt>
              </c:strCache>
            </c:strRef>
          </c:tx>
          <c:spPr>
            <a:ln w="28575" cap="rnd">
              <a:solidFill>
                <a:schemeClr val="tx1">
                  <a:lumMod val="75000"/>
                  <a:lumOff val="25000"/>
                </a:schemeClr>
              </a:solidFill>
              <a:prstDash val="sysDash"/>
              <a:round/>
            </a:ln>
            <a:effectLst/>
          </c:spPr>
          <c:marker>
            <c:symbol val="none"/>
          </c:marker>
          <c:cat>
            <c:numRef>
              <c:f>'Figure 1'!$D$15:$J$15</c:f>
              <c:numCache>
                <c:formatCode>General</c:formatCode>
                <c:ptCount val="7"/>
                <c:pt idx="0">
                  <c:v>1990</c:v>
                </c:pt>
                <c:pt idx="1">
                  <c:v>1995</c:v>
                </c:pt>
                <c:pt idx="2">
                  <c:v>2000</c:v>
                </c:pt>
                <c:pt idx="3">
                  <c:v>2005</c:v>
                </c:pt>
                <c:pt idx="4">
                  <c:v>2010</c:v>
                </c:pt>
                <c:pt idx="5">
                  <c:v>2015</c:v>
                </c:pt>
              </c:numCache>
            </c:numRef>
          </c:cat>
          <c:val>
            <c:numRef>
              <c:f>'Figure 1'!$D$18:$J$18</c:f>
              <c:numCache>
                <c:formatCode>0.00</c:formatCode>
                <c:ptCount val="7"/>
                <c:pt idx="0">
                  <c:v>42.5</c:v>
                </c:pt>
                <c:pt idx="1">
                  <c:v>44.166666666666671</c:v>
                </c:pt>
                <c:pt idx="2">
                  <c:v>46.666666666666671</c:v>
                </c:pt>
                <c:pt idx="3">
                  <c:v>48.333333333333336</c:v>
                </c:pt>
                <c:pt idx="4">
                  <c:v>52.5</c:v>
                </c:pt>
                <c:pt idx="5">
                  <c:v>55.833333333333336</c:v>
                </c:pt>
                <c:pt idx="6">
                  <c:v>58.333333333333336</c:v>
                </c:pt>
              </c:numCache>
            </c:numRef>
          </c:val>
          <c:smooth val="1"/>
          <c:extLst>
            <c:ext xmlns:c16="http://schemas.microsoft.com/office/drawing/2014/chart" uri="{C3380CC4-5D6E-409C-BE32-E72D297353CC}">
              <c16:uniqueId val="{00000002-25FA-4E17-9732-E2D627466962}"/>
            </c:ext>
          </c:extLst>
        </c:ser>
        <c:ser>
          <c:idx val="3"/>
          <c:order val="3"/>
          <c:tx>
            <c:strRef>
              <c:f>'Figure 1'!$C$19</c:f>
              <c:strCache>
                <c:ptCount val="1"/>
                <c:pt idx="0">
                  <c:v>North-South</c:v>
                </c:pt>
              </c:strCache>
            </c:strRef>
          </c:tx>
          <c:spPr>
            <a:ln w="28575" cap="rnd">
              <a:solidFill>
                <a:schemeClr val="bg1">
                  <a:lumMod val="75000"/>
                </a:schemeClr>
              </a:solidFill>
              <a:prstDash val="sysDash"/>
              <a:round/>
            </a:ln>
            <a:effectLst/>
          </c:spPr>
          <c:marker>
            <c:symbol val="none"/>
          </c:marker>
          <c:cat>
            <c:numRef>
              <c:f>'Figure 1'!$D$15:$J$15</c:f>
              <c:numCache>
                <c:formatCode>General</c:formatCode>
                <c:ptCount val="7"/>
                <c:pt idx="0">
                  <c:v>1990</c:v>
                </c:pt>
                <c:pt idx="1">
                  <c:v>1995</c:v>
                </c:pt>
                <c:pt idx="2">
                  <c:v>2000</c:v>
                </c:pt>
                <c:pt idx="3">
                  <c:v>2005</c:v>
                </c:pt>
                <c:pt idx="4">
                  <c:v>2010</c:v>
                </c:pt>
                <c:pt idx="5">
                  <c:v>2015</c:v>
                </c:pt>
              </c:numCache>
            </c:numRef>
          </c:cat>
          <c:val>
            <c:numRef>
              <c:f>'Figure 1'!$D$19:$J$19</c:f>
              <c:numCache>
                <c:formatCode>0.00</c:formatCode>
                <c:ptCount val="7"/>
                <c:pt idx="0">
                  <c:v>13.333333333333334</c:v>
                </c:pt>
                <c:pt idx="1">
                  <c:v>12.5</c:v>
                </c:pt>
                <c:pt idx="2">
                  <c:v>11.666666666666668</c:v>
                </c:pt>
                <c:pt idx="3">
                  <c:v>11.666666666666668</c:v>
                </c:pt>
                <c:pt idx="4">
                  <c:v>12.5</c:v>
                </c:pt>
                <c:pt idx="5">
                  <c:v>14.166666666666668</c:v>
                </c:pt>
                <c:pt idx="6">
                  <c:v>14.583333333333334</c:v>
                </c:pt>
              </c:numCache>
            </c:numRef>
          </c:val>
          <c:smooth val="1"/>
          <c:extLst>
            <c:ext xmlns:c16="http://schemas.microsoft.com/office/drawing/2014/chart" uri="{C3380CC4-5D6E-409C-BE32-E72D297353CC}">
              <c16:uniqueId val="{00000003-25FA-4E17-9732-E2D627466962}"/>
            </c:ext>
          </c:extLst>
        </c:ser>
        <c:dLbls>
          <c:showLegendKey val="0"/>
          <c:showVal val="0"/>
          <c:showCatName val="0"/>
          <c:showSerName val="0"/>
          <c:showPercent val="0"/>
          <c:showBubbleSize val="0"/>
        </c:dLbls>
        <c:smooth val="0"/>
        <c:axId val="970845584"/>
        <c:axId val="992624112"/>
      </c:lineChart>
      <c:catAx>
        <c:axId val="970845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2624112"/>
        <c:crosses val="autoZero"/>
        <c:auto val="1"/>
        <c:lblAlgn val="ctr"/>
        <c:lblOffset val="100"/>
        <c:tickLblSkip val="1"/>
        <c:noMultiLvlLbl val="0"/>
      </c:catAx>
      <c:valAx>
        <c:axId val="992624112"/>
        <c:scaling>
          <c:orientation val="minMax"/>
          <c:max val="12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migrants (millions)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845584"/>
        <c:crosses val="autoZero"/>
        <c:crossBetween val="midCat"/>
        <c:majorUnit val="10"/>
      </c:valAx>
      <c:spPr>
        <a:noFill/>
        <a:ln>
          <a:solidFill>
            <a:schemeClr val="bg1">
              <a:lumMod val="75000"/>
            </a:schemeClr>
          </a:solidFill>
        </a:ln>
        <a:effectLst/>
      </c:spPr>
    </c:plotArea>
    <c:legend>
      <c:legendPos val="b"/>
      <c:layout>
        <c:manualLayout>
          <c:xMode val="edge"/>
          <c:yMode val="edge"/>
          <c:x val="0.11721222524909505"/>
          <c:y val="4.8292705926729212E-2"/>
          <c:w val="0.30204514280044126"/>
          <c:h val="0.2032043000612947"/>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10AD8-4D98-4C86-B9DB-ED8AFA8A9C40}"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286079A0-D8E7-4C09-8EDF-035A9171F270}">
      <dgm:prSet/>
      <dgm:spPr/>
      <dgm:t>
        <a:bodyPr/>
        <a:lstStyle/>
        <a:p>
          <a:r>
            <a:rPr lang="en-CA"/>
            <a:t>What are the drivers of South-South migration and what forms does it take?</a:t>
          </a:r>
          <a:endParaRPr lang="en-US"/>
        </a:p>
      </dgm:t>
    </dgm:pt>
    <dgm:pt modelId="{E47423B2-E659-4D53-B677-730D36CE764A}" type="parTrans" cxnId="{82171064-B89F-448F-BAC9-CE36D3225161}">
      <dgm:prSet/>
      <dgm:spPr/>
      <dgm:t>
        <a:bodyPr/>
        <a:lstStyle/>
        <a:p>
          <a:endParaRPr lang="en-US"/>
        </a:p>
      </dgm:t>
    </dgm:pt>
    <dgm:pt modelId="{105046B3-D57C-4E9F-882D-7A73E7D1BBCA}" type="sibTrans" cxnId="{82171064-B89F-448F-BAC9-CE36D3225161}">
      <dgm:prSet/>
      <dgm:spPr/>
      <dgm:t>
        <a:bodyPr/>
        <a:lstStyle/>
        <a:p>
          <a:endParaRPr lang="en-US"/>
        </a:p>
      </dgm:t>
    </dgm:pt>
    <dgm:pt modelId="{28158E34-9AF5-43F7-BC88-2BA465224283}">
      <dgm:prSet/>
      <dgm:spPr/>
      <dgm:t>
        <a:bodyPr/>
        <a:lstStyle/>
        <a:p>
          <a:r>
            <a:rPr lang="en-CA"/>
            <a:t>How do states respond to South-South migration in terms of management, policy and practice - regional, national and municipal?</a:t>
          </a:r>
          <a:endParaRPr lang="en-US"/>
        </a:p>
      </dgm:t>
    </dgm:pt>
    <dgm:pt modelId="{B7DEB3E4-A01A-40CC-AAAD-1E18437F3037}" type="parTrans" cxnId="{5815FD02-B1DA-44B0-893D-AC8FC12EEF6A}">
      <dgm:prSet/>
      <dgm:spPr/>
      <dgm:t>
        <a:bodyPr/>
        <a:lstStyle/>
        <a:p>
          <a:endParaRPr lang="en-US"/>
        </a:p>
      </dgm:t>
    </dgm:pt>
    <dgm:pt modelId="{4DDFE2AA-F360-4781-96BA-E87C2F9B1D1B}" type="sibTrans" cxnId="{5815FD02-B1DA-44B0-893D-AC8FC12EEF6A}">
      <dgm:prSet/>
      <dgm:spPr/>
      <dgm:t>
        <a:bodyPr/>
        <a:lstStyle/>
        <a:p>
          <a:endParaRPr lang="en-US"/>
        </a:p>
      </dgm:t>
    </dgm:pt>
    <dgm:pt modelId="{EF07293F-D7E7-40FB-8AA2-D1668ACE521E}">
      <dgm:prSet/>
      <dgm:spPr/>
      <dgm:t>
        <a:bodyPr/>
        <a:lstStyle/>
        <a:p>
          <a:r>
            <a:rPr lang="en-CA" dirty="0"/>
            <a:t>What about South-South migrant employment conditions, precarity, self-employment in informal sector, livelihoods in cities and corridors?</a:t>
          </a:r>
        </a:p>
        <a:p>
          <a:endParaRPr lang="en-US" dirty="0"/>
        </a:p>
      </dgm:t>
    </dgm:pt>
    <dgm:pt modelId="{EF9C30A3-DD7F-413A-A6F7-78F582046FD7}" type="parTrans" cxnId="{AEFE0EA6-817C-4DCB-B5AD-4D51355A0F08}">
      <dgm:prSet/>
      <dgm:spPr/>
      <dgm:t>
        <a:bodyPr/>
        <a:lstStyle/>
        <a:p>
          <a:endParaRPr lang="en-US"/>
        </a:p>
      </dgm:t>
    </dgm:pt>
    <dgm:pt modelId="{C86B3A44-19F0-45A0-B03B-7B020AB4F86A}" type="sibTrans" cxnId="{AEFE0EA6-817C-4DCB-B5AD-4D51355A0F08}">
      <dgm:prSet/>
      <dgm:spPr/>
      <dgm:t>
        <a:bodyPr/>
        <a:lstStyle/>
        <a:p>
          <a:endParaRPr lang="en-US"/>
        </a:p>
      </dgm:t>
    </dgm:pt>
    <dgm:pt modelId="{60E99B5C-7676-4DE8-97B8-6EB1D0B68822}">
      <dgm:prSet/>
      <dgm:spPr/>
      <dgm:t>
        <a:bodyPr/>
        <a:lstStyle/>
        <a:p>
          <a:r>
            <a:rPr lang="en-CA" dirty="0"/>
            <a:t>How do citizens respond to the presence and activities of migrants? Why is xenophobia on the rise in the Global South?</a:t>
          </a:r>
          <a:endParaRPr lang="en-US" dirty="0"/>
        </a:p>
      </dgm:t>
    </dgm:pt>
    <dgm:pt modelId="{3FEF70C0-3641-41B8-B1FC-ADD7BCC53682}" type="parTrans" cxnId="{D40534AA-A19C-40D2-A5C4-3575DFAFDC29}">
      <dgm:prSet/>
      <dgm:spPr/>
      <dgm:t>
        <a:bodyPr/>
        <a:lstStyle/>
        <a:p>
          <a:endParaRPr lang="en-US"/>
        </a:p>
      </dgm:t>
    </dgm:pt>
    <dgm:pt modelId="{EE20DAE2-EBF0-4097-A55A-76DD35DF4A85}" type="sibTrans" cxnId="{D40534AA-A19C-40D2-A5C4-3575DFAFDC29}">
      <dgm:prSet/>
      <dgm:spPr/>
      <dgm:t>
        <a:bodyPr/>
        <a:lstStyle/>
        <a:p>
          <a:endParaRPr lang="en-US"/>
        </a:p>
      </dgm:t>
    </dgm:pt>
    <dgm:pt modelId="{027B3B72-BAFF-4A2E-8BBF-CACD3A80B5B8}">
      <dgm:prSet/>
      <dgm:spPr/>
      <dgm:t>
        <a:bodyPr/>
        <a:lstStyle/>
        <a:p>
          <a:r>
            <a:rPr lang="en-CA" dirty="0"/>
            <a:t>What kinds of material and other linkages do South-South migrants maintain with countries, communities and households?</a:t>
          </a:r>
          <a:endParaRPr lang="en-US" dirty="0"/>
        </a:p>
      </dgm:t>
    </dgm:pt>
    <dgm:pt modelId="{F8FAF537-2A2F-48BE-8823-196779B316E9}" type="parTrans" cxnId="{D53E91D8-D342-4A3F-8624-83A316E74107}">
      <dgm:prSet/>
      <dgm:spPr/>
      <dgm:t>
        <a:bodyPr/>
        <a:lstStyle/>
        <a:p>
          <a:endParaRPr lang="en-US"/>
        </a:p>
      </dgm:t>
    </dgm:pt>
    <dgm:pt modelId="{8C43E534-90FB-4E88-8246-F8B893DEA435}" type="sibTrans" cxnId="{D53E91D8-D342-4A3F-8624-83A316E74107}">
      <dgm:prSet/>
      <dgm:spPr/>
      <dgm:t>
        <a:bodyPr/>
        <a:lstStyle/>
        <a:p>
          <a:endParaRPr lang="en-US"/>
        </a:p>
      </dgm:t>
    </dgm:pt>
    <dgm:pt modelId="{C5D1A163-BED9-4861-85CD-AF6C4FABA861}">
      <dgm:prSet/>
      <dgm:spPr/>
      <dgm:t>
        <a:bodyPr/>
        <a:lstStyle/>
        <a:p>
          <a:r>
            <a:rPr lang="en-CA" dirty="0"/>
            <a:t>What do we currently know about South-South migration movements and how do they differ from/connect with South-North movements? </a:t>
          </a:r>
          <a:endParaRPr lang="en-US" dirty="0"/>
        </a:p>
      </dgm:t>
    </dgm:pt>
    <dgm:pt modelId="{678E3C84-4BA4-4E45-908B-DBF7930A20F3}" type="parTrans" cxnId="{1D0A277A-0063-4593-906F-0BCD308F76D4}">
      <dgm:prSet/>
      <dgm:spPr/>
      <dgm:t>
        <a:bodyPr/>
        <a:lstStyle/>
        <a:p>
          <a:endParaRPr lang="en-US"/>
        </a:p>
      </dgm:t>
    </dgm:pt>
    <dgm:pt modelId="{EA44CD52-4A0B-4C36-862D-7B71F11BD1FF}" type="sibTrans" cxnId="{1D0A277A-0063-4593-906F-0BCD308F76D4}">
      <dgm:prSet/>
      <dgm:spPr/>
      <dgm:t>
        <a:bodyPr/>
        <a:lstStyle/>
        <a:p>
          <a:endParaRPr lang="en-US"/>
        </a:p>
      </dgm:t>
    </dgm:pt>
    <dgm:pt modelId="{E1B60F06-E6D3-4610-8797-B8CDF9E8A300}">
      <dgm:prSet/>
      <dgm:spPr/>
      <dgm:t>
        <a:bodyPr/>
        <a:lstStyle/>
        <a:p>
          <a:r>
            <a:rPr lang="en-US" dirty="0"/>
            <a:t>How are South-South migration and food security connected? Is food insecurity a driver of migration and does migration lead to better or worse food security outcomes?</a:t>
          </a:r>
        </a:p>
      </dgm:t>
    </dgm:pt>
    <dgm:pt modelId="{A177C9A6-BF17-4B82-B332-9704B975D9C0}" type="parTrans" cxnId="{602D58F4-9C96-4A40-A2EB-7F4DB28E1EC1}">
      <dgm:prSet/>
      <dgm:spPr/>
      <dgm:t>
        <a:bodyPr/>
        <a:lstStyle/>
        <a:p>
          <a:endParaRPr lang="en-CA"/>
        </a:p>
      </dgm:t>
    </dgm:pt>
    <dgm:pt modelId="{B20C6564-31B1-41D7-B001-9D306864FE84}" type="sibTrans" cxnId="{602D58F4-9C96-4A40-A2EB-7F4DB28E1EC1}">
      <dgm:prSet/>
      <dgm:spPr/>
      <dgm:t>
        <a:bodyPr/>
        <a:lstStyle/>
        <a:p>
          <a:endParaRPr lang="en-CA"/>
        </a:p>
      </dgm:t>
    </dgm:pt>
    <dgm:pt modelId="{FD7BADEB-247B-463F-9790-43222CABBA12}">
      <dgm:prSet/>
      <dgm:spPr/>
      <dgm:t>
        <a:bodyPr/>
        <a:lstStyle/>
        <a:p>
          <a:r>
            <a:rPr lang="en-US" dirty="0"/>
            <a:t>What are the connections between internal and international South-South migrations?</a:t>
          </a:r>
        </a:p>
      </dgm:t>
    </dgm:pt>
    <dgm:pt modelId="{82A0F742-9339-4F78-8B22-7650DF967A3E}" type="parTrans" cxnId="{055021DB-CA88-491A-AD09-D688EF79EDCC}">
      <dgm:prSet/>
      <dgm:spPr/>
      <dgm:t>
        <a:bodyPr/>
        <a:lstStyle/>
        <a:p>
          <a:endParaRPr lang="en-CA"/>
        </a:p>
      </dgm:t>
    </dgm:pt>
    <dgm:pt modelId="{F87C54CC-EAFD-4D54-86AE-9DBBB0C7199D}" type="sibTrans" cxnId="{055021DB-CA88-491A-AD09-D688EF79EDCC}">
      <dgm:prSet/>
      <dgm:spPr/>
      <dgm:t>
        <a:bodyPr/>
        <a:lstStyle/>
        <a:p>
          <a:endParaRPr lang="en-CA"/>
        </a:p>
      </dgm:t>
    </dgm:pt>
    <dgm:pt modelId="{2A49B62E-5F73-4E26-82C2-10749A66A395}" type="pres">
      <dgm:prSet presAssocID="{AF710AD8-4D98-4C86-B9DB-ED8AFA8A9C40}" presName="Name0" presStyleCnt="0">
        <dgm:presLayoutVars>
          <dgm:dir/>
          <dgm:resizeHandles val="exact"/>
        </dgm:presLayoutVars>
      </dgm:prSet>
      <dgm:spPr/>
    </dgm:pt>
    <dgm:pt modelId="{059D6366-486B-4AC9-93B3-6D8577A67F5E}" type="pres">
      <dgm:prSet presAssocID="{286079A0-D8E7-4C09-8EDF-035A9171F270}" presName="node" presStyleLbl="node1" presStyleIdx="0" presStyleCnt="8">
        <dgm:presLayoutVars>
          <dgm:bulletEnabled val="1"/>
        </dgm:presLayoutVars>
      </dgm:prSet>
      <dgm:spPr/>
    </dgm:pt>
    <dgm:pt modelId="{F56DE09E-E6BF-4E4B-962B-271D5F255FC3}" type="pres">
      <dgm:prSet presAssocID="{105046B3-D57C-4E9F-882D-7A73E7D1BBCA}" presName="sibTrans" presStyleLbl="sibTrans1D1" presStyleIdx="0" presStyleCnt="7"/>
      <dgm:spPr/>
    </dgm:pt>
    <dgm:pt modelId="{F2AEDD65-A9BA-4B99-B922-D701E11351D4}" type="pres">
      <dgm:prSet presAssocID="{105046B3-D57C-4E9F-882D-7A73E7D1BBCA}" presName="connectorText" presStyleLbl="sibTrans1D1" presStyleIdx="0" presStyleCnt="7"/>
      <dgm:spPr/>
    </dgm:pt>
    <dgm:pt modelId="{3BBE861C-FAD5-4DE7-B675-7DE361861CED}" type="pres">
      <dgm:prSet presAssocID="{28158E34-9AF5-43F7-BC88-2BA465224283}" presName="node" presStyleLbl="node1" presStyleIdx="1" presStyleCnt="8">
        <dgm:presLayoutVars>
          <dgm:bulletEnabled val="1"/>
        </dgm:presLayoutVars>
      </dgm:prSet>
      <dgm:spPr/>
    </dgm:pt>
    <dgm:pt modelId="{415ECD99-FFE6-44FD-AC14-3501295CEFDF}" type="pres">
      <dgm:prSet presAssocID="{4DDFE2AA-F360-4781-96BA-E87C2F9B1D1B}" presName="sibTrans" presStyleLbl="sibTrans1D1" presStyleIdx="1" presStyleCnt="7"/>
      <dgm:spPr/>
    </dgm:pt>
    <dgm:pt modelId="{CDC93CEB-EE00-40E0-AC8E-6A89F3E0F136}" type="pres">
      <dgm:prSet presAssocID="{4DDFE2AA-F360-4781-96BA-E87C2F9B1D1B}" presName="connectorText" presStyleLbl="sibTrans1D1" presStyleIdx="1" presStyleCnt="7"/>
      <dgm:spPr/>
    </dgm:pt>
    <dgm:pt modelId="{B48DA32C-33D1-469C-B843-DFE598A0BBD2}" type="pres">
      <dgm:prSet presAssocID="{EF07293F-D7E7-40FB-8AA2-D1668ACE521E}" presName="node" presStyleLbl="node1" presStyleIdx="2" presStyleCnt="8">
        <dgm:presLayoutVars>
          <dgm:bulletEnabled val="1"/>
        </dgm:presLayoutVars>
      </dgm:prSet>
      <dgm:spPr/>
    </dgm:pt>
    <dgm:pt modelId="{93328DB2-C64C-4A6A-8993-784D41A52F2F}" type="pres">
      <dgm:prSet presAssocID="{C86B3A44-19F0-45A0-B03B-7B020AB4F86A}" presName="sibTrans" presStyleLbl="sibTrans1D1" presStyleIdx="2" presStyleCnt="7"/>
      <dgm:spPr/>
    </dgm:pt>
    <dgm:pt modelId="{E38151E9-A984-4C8E-9B85-5133E1DB8CC5}" type="pres">
      <dgm:prSet presAssocID="{C86B3A44-19F0-45A0-B03B-7B020AB4F86A}" presName="connectorText" presStyleLbl="sibTrans1D1" presStyleIdx="2" presStyleCnt="7"/>
      <dgm:spPr/>
    </dgm:pt>
    <dgm:pt modelId="{DEED2964-7A67-4CC7-9BA2-78B8B3C2B0B8}" type="pres">
      <dgm:prSet presAssocID="{60E99B5C-7676-4DE8-97B8-6EB1D0B68822}" presName="node" presStyleLbl="node1" presStyleIdx="3" presStyleCnt="8">
        <dgm:presLayoutVars>
          <dgm:bulletEnabled val="1"/>
        </dgm:presLayoutVars>
      </dgm:prSet>
      <dgm:spPr/>
    </dgm:pt>
    <dgm:pt modelId="{16EAECD3-44A4-40C3-98AA-3EE450DBF628}" type="pres">
      <dgm:prSet presAssocID="{EE20DAE2-EBF0-4097-A55A-76DD35DF4A85}" presName="sibTrans" presStyleLbl="sibTrans1D1" presStyleIdx="3" presStyleCnt="7"/>
      <dgm:spPr/>
    </dgm:pt>
    <dgm:pt modelId="{FA627078-641F-4827-9939-B07845B62DDE}" type="pres">
      <dgm:prSet presAssocID="{EE20DAE2-EBF0-4097-A55A-76DD35DF4A85}" presName="connectorText" presStyleLbl="sibTrans1D1" presStyleIdx="3" presStyleCnt="7"/>
      <dgm:spPr/>
    </dgm:pt>
    <dgm:pt modelId="{38F91CFF-21F4-4EBD-B0DD-37BEF6AD276D}" type="pres">
      <dgm:prSet presAssocID="{E1B60F06-E6D3-4610-8797-B8CDF9E8A300}" presName="node" presStyleLbl="node1" presStyleIdx="4" presStyleCnt="8">
        <dgm:presLayoutVars>
          <dgm:bulletEnabled val="1"/>
        </dgm:presLayoutVars>
      </dgm:prSet>
      <dgm:spPr/>
    </dgm:pt>
    <dgm:pt modelId="{B598FCF9-ECC3-4474-B1FE-467F8A33784A}" type="pres">
      <dgm:prSet presAssocID="{B20C6564-31B1-41D7-B001-9D306864FE84}" presName="sibTrans" presStyleLbl="sibTrans1D1" presStyleIdx="4" presStyleCnt="7"/>
      <dgm:spPr/>
    </dgm:pt>
    <dgm:pt modelId="{A5DE2BED-FA79-4CA0-A849-5F974B8C7DB4}" type="pres">
      <dgm:prSet presAssocID="{B20C6564-31B1-41D7-B001-9D306864FE84}" presName="connectorText" presStyleLbl="sibTrans1D1" presStyleIdx="4" presStyleCnt="7"/>
      <dgm:spPr/>
    </dgm:pt>
    <dgm:pt modelId="{4640FE1E-A40E-478F-B236-E8A6DBB73354}" type="pres">
      <dgm:prSet presAssocID="{027B3B72-BAFF-4A2E-8BBF-CACD3A80B5B8}" presName="node" presStyleLbl="node1" presStyleIdx="5" presStyleCnt="8">
        <dgm:presLayoutVars>
          <dgm:bulletEnabled val="1"/>
        </dgm:presLayoutVars>
      </dgm:prSet>
      <dgm:spPr/>
    </dgm:pt>
    <dgm:pt modelId="{D89B14CE-0066-423D-994F-AA313D54DDD1}" type="pres">
      <dgm:prSet presAssocID="{8C43E534-90FB-4E88-8246-F8B893DEA435}" presName="sibTrans" presStyleLbl="sibTrans1D1" presStyleIdx="5" presStyleCnt="7"/>
      <dgm:spPr/>
    </dgm:pt>
    <dgm:pt modelId="{EF927609-9563-4C70-89EF-E1209F09DE0C}" type="pres">
      <dgm:prSet presAssocID="{8C43E534-90FB-4E88-8246-F8B893DEA435}" presName="connectorText" presStyleLbl="sibTrans1D1" presStyleIdx="5" presStyleCnt="7"/>
      <dgm:spPr/>
    </dgm:pt>
    <dgm:pt modelId="{6579D785-E47F-4566-B8F1-236199A9503E}" type="pres">
      <dgm:prSet presAssocID="{FD7BADEB-247B-463F-9790-43222CABBA12}" presName="node" presStyleLbl="node1" presStyleIdx="6" presStyleCnt="8">
        <dgm:presLayoutVars>
          <dgm:bulletEnabled val="1"/>
        </dgm:presLayoutVars>
      </dgm:prSet>
      <dgm:spPr/>
    </dgm:pt>
    <dgm:pt modelId="{70423979-DECD-4929-BABD-A721695CCD8E}" type="pres">
      <dgm:prSet presAssocID="{F87C54CC-EAFD-4D54-86AE-9DBBB0C7199D}" presName="sibTrans" presStyleLbl="sibTrans1D1" presStyleIdx="6" presStyleCnt="7"/>
      <dgm:spPr/>
    </dgm:pt>
    <dgm:pt modelId="{548AD17B-FF06-4C6E-AB9D-8CE9DA511FD0}" type="pres">
      <dgm:prSet presAssocID="{F87C54CC-EAFD-4D54-86AE-9DBBB0C7199D}" presName="connectorText" presStyleLbl="sibTrans1D1" presStyleIdx="6" presStyleCnt="7"/>
      <dgm:spPr/>
    </dgm:pt>
    <dgm:pt modelId="{F191BE97-84DC-4FDB-A0B2-8D1E82E36840}" type="pres">
      <dgm:prSet presAssocID="{C5D1A163-BED9-4861-85CD-AF6C4FABA861}" presName="node" presStyleLbl="node1" presStyleIdx="7" presStyleCnt="8">
        <dgm:presLayoutVars>
          <dgm:bulletEnabled val="1"/>
        </dgm:presLayoutVars>
      </dgm:prSet>
      <dgm:spPr/>
    </dgm:pt>
  </dgm:ptLst>
  <dgm:cxnLst>
    <dgm:cxn modelId="{5815FD02-B1DA-44B0-893D-AC8FC12EEF6A}" srcId="{AF710AD8-4D98-4C86-B9DB-ED8AFA8A9C40}" destId="{28158E34-9AF5-43F7-BC88-2BA465224283}" srcOrd="1" destOrd="0" parTransId="{B7DEB3E4-A01A-40CC-AAAD-1E18437F3037}" sibTransId="{4DDFE2AA-F360-4781-96BA-E87C2F9B1D1B}"/>
    <dgm:cxn modelId="{7B057005-9484-4573-BE36-7F9822441832}" type="presOf" srcId="{B20C6564-31B1-41D7-B001-9D306864FE84}" destId="{A5DE2BED-FA79-4CA0-A849-5F974B8C7DB4}" srcOrd="1" destOrd="0" presId="urn:microsoft.com/office/officeart/2016/7/layout/RepeatingBendingProcessNew"/>
    <dgm:cxn modelId="{75DD7207-FF0E-4FC7-A910-71686A5DCB70}" type="presOf" srcId="{286079A0-D8E7-4C09-8EDF-035A9171F270}" destId="{059D6366-486B-4AC9-93B3-6D8577A67F5E}" srcOrd="0" destOrd="0" presId="urn:microsoft.com/office/officeart/2016/7/layout/RepeatingBendingProcessNew"/>
    <dgm:cxn modelId="{0018DD0A-A56D-4FAD-8C10-2016B7265D86}" type="presOf" srcId="{027B3B72-BAFF-4A2E-8BBF-CACD3A80B5B8}" destId="{4640FE1E-A40E-478F-B236-E8A6DBB73354}" srcOrd="0" destOrd="0" presId="urn:microsoft.com/office/officeart/2016/7/layout/RepeatingBendingProcessNew"/>
    <dgm:cxn modelId="{AAD6DA14-C8C3-4D7C-AF5A-AD70339542CE}" type="presOf" srcId="{105046B3-D57C-4E9F-882D-7A73E7D1BBCA}" destId="{F56DE09E-E6BF-4E4B-962B-271D5F255FC3}" srcOrd="0" destOrd="0" presId="urn:microsoft.com/office/officeart/2016/7/layout/RepeatingBendingProcessNew"/>
    <dgm:cxn modelId="{BEDE211A-322A-42B4-AB4B-23C1667826A3}" type="presOf" srcId="{28158E34-9AF5-43F7-BC88-2BA465224283}" destId="{3BBE861C-FAD5-4DE7-B675-7DE361861CED}" srcOrd="0" destOrd="0" presId="urn:microsoft.com/office/officeart/2016/7/layout/RepeatingBendingProcessNew"/>
    <dgm:cxn modelId="{C68C5E1F-B661-4C80-878A-8FC837F19005}" type="presOf" srcId="{F87C54CC-EAFD-4D54-86AE-9DBBB0C7199D}" destId="{70423979-DECD-4929-BABD-A721695CCD8E}" srcOrd="0" destOrd="0" presId="urn:microsoft.com/office/officeart/2016/7/layout/RepeatingBendingProcessNew"/>
    <dgm:cxn modelId="{A5B70A27-B1B5-4C39-A55E-DCF06109A829}" type="presOf" srcId="{C86B3A44-19F0-45A0-B03B-7B020AB4F86A}" destId="{93328DB2-C64C-4A6A-8993-784D41A52F2F}" srcOrd="0" destOrd="0" presId="urn:microsoft.com/office/officeart/2016/7/layout/RepeatingBendingProcessNew"/>
    <dgm:cxn modelId="{420F4D2A-652D-466E-A6DA-B4DA33F631FE}" type="presOf" srcId="{105046B3-D57C-4E9F-882D-7A73E7D1BBCA}" destId="{F2AEDD65-A9BA-4B99-B922-D701E11351D4}" srcOrd="1" destOrd="0" presId="urn:microsoft.com/office/officeart/2016/7/layout/RepeatingBendingProcessNew"/>
    <dgm:cxn modelId="{82171064-B89F-448F-BAC9-CE36D3225161}" srcId="{AF710AD8-4D98-4C86-B9DB-ED8AFA8A9C40}" destId="{286079A0-D8E7-4C09-8EDF-035A9171F270}" srcOrd="0" destOrd="0" parTransId="{E47423B2-E659-4D53-B677-730D36CE764A}" sibTransId="{105046B3-D57C-4E9F-882D-7A73E7D1BBCA}"/>
    <dgm:cxn modelId="{E2A17E65-1B6E-4173-8740-383929E242AB}" type="presOf" srcId="{C5D1A163-BED9-4861-85CD-AF6C4FABA861}" destId="{F191BE97-84DC-4FDB-A0B2-8D1E82E36840}" srcOrd="0" destOrd="0" presId="urn:microsoft.com/office/officeart/2016/7/layout/RepeatingBendingProcessNew"/>
    <dgm:cxn modelId="{87A33B4A-3247-445C-8E0C-120D63BB1F46}" type="presOf" srcId="{EE20DAE2-EBF0-4097-A55A-76DD35DF4A85}" destId="{FA627078-641F-4827-9939-B07845B62DDE}" srcOrd="1" destOrd="0" presId="urn:microsoft.com/office/officeart/2016/7/layout/RepeatingBendingProcessNew"/>
    <dgm:cxn modelId="{0927594E-15E4-4CCA-977A-2E4D8CEF9BF1}" type="presOf" srcId="{E1B60F06-E6D3-4610-8797-B8CDF9E8A300}" destId="{38F91CFF-21F4-4EBD-B0DD-37BEF6AD276D}" srcOrd="0" destOrd="0" presId="urn:microsoft.com/office/officeart/2016/7/layout/RepeatingBendingProcessNew"/>
    <dgm:cxn modelId="{0EE1844F-A92A-469F-9D09-25758FBA3B4F}" type="presOf" srcId="{4DDFE2AA-F360-4781-96BA-E87C2F9B1D1B}" destId="{415ECD99-FFE6-44FD-AC14-3501295CEFDF}" srcOrd="0" destOrd="0" presId="urn:microsoft.com/office/officeart/2016/7/layout/RepeatingBendingProcessNew"/>
    <dgm:cxn modelId="{50A10971-262B-46FF-BDE9-E91F4B315325}" type="presOf" srcId="{B20C6564-31B1-41D7-B001-9D306864FE84}" destId="{B598FCF9-ECC3-4474-B1FE-467F8A33784A}" srcOrd="0" destOrd="0" presId="urn:microsoft.com/office/officeart/2016/7/layout/RepeatingBendingProcessNew"/>
    <dgm:cxn modelId="{7C77A751-5E96-4C32-9BE4-C4E5BF70BDCB}" type="presOf" srcId="{8C43E534-90FB-4E88-8246-F8B893DEA435}" destId="{EF927609-9563-4C70-89EF-E1209F09DE0C}" srcOrd="1" destOrd="0" presId="urn:microsoft.com/office/officeart/2016/7/layout/RepeatingBendingProcessNew"/>
    <dgm:cxn modelId="{1D0A277A-0063-4593-906F-0BCD308F76D4}" srcId="{AF710AD8-4D98-4C86-B9DB-ED8AFA8A9C40}" destId="{C5D1A163-BED9-4861-85CD-AF6C4FABA861}" srcOrd="7" destOrd="0" parTransId="{678E3C84-4BA4-4E45-908B-DBF7930A20F3}" sibTransId="{EA44CD52-4A0B-4C36-862D-7B71F11BD1FF}"/>
    <dgm:cxn modelId="{85693A95-E25D-4159-B5E7-CEFB61CF9D4E}" type="presOf" srcId="{EE20DAE2-EBF0-4097-A55A-76DD35DF4A85}" destId="{16EAECD3-44A4-40C3-98AA-3EE450DBF628}" srcOrd="0" destOrd="0" presId="urn:microsoft.com/office/officeart/2016/7/layout/RepeatingBendingProcessNew"/>
    <dgm:cxn modelId="{AEFE0EA6-817C-4DCB-B5AD-4D51355A0F08}" srcId="{AF710AD8-4D98-4C86-B9DB-ED8AFA8A9C40}" destId="{EF07293F-D7E7-40FB-8AA2-D1668ACE521E}" srcOrd="2" destOrd="0" parTransId="{EF9C30A3-DD7F-413A-A6F7-78F582046FD7}" sibTransId="{C86B3A44-19F0-45A0-B03B-7B020AB4F86A}"/>
    <dgm:cxn modelId="{D40534AA-A19C-40D2-A5C4-3575DFAFDC29}" srcId="{AF710AD8-4D98-4C86-B9DB-ED8AFA8A9C40}" destId="{60E99B5C-7676-4DE8-97B8-6EB1D0B68822}" srcOrd="3" destOrd="0" parTransId="{3FEF70C0-3641-41B8-B1FC-ADD7BCC53682}" sibTransId="{EE20DAE2-EBF0-4097-A55A-76DD35DF4A85}"/>
    <dgm:cxn modelId="{7F052CB9-6897-4903-89FF-BDC4A57FFF8D}" type="presOf" srcId="{60E99B5C-7676-4DE8-97B8-6EB1D0B68822}" destId="{DEED2964-7A67-4CC7-9BA2-78B8B3C2B0B8}" srcOrd="0" destOrd="0" presId="urn:microsoft.com/office/officeart/2016/7/layout/RepeatingBendingProcessNew"/>
    <dgm:cxn modelId="{D7F53AC0-98B6-41E8-865E-3E5FB045C3DF}" type="presOf" srcId="{EF07293F-D7E7-40FB-8AA2-D1668ACE521E}" destId="{B48DA32C-33D1-469C-B843-DFE598A0BBD2}" srcOrd="0" destOrd="0" presId="urn:microsoft.com/office/officeart/2016/7/layout/RepeatingBendingProcessNew"/>
    <dgm:cxn modelId="{7A1A92C2-2CE2-483F-B93B-660B91EF934E}" type="presOf" srcId="{8C43E534-90FB-4E88-8246-F8B893DEA435}" destId="{D89B14CE-0066-423D-994F-AA313D54DDD1}" srcOrd="0" destOrd="0" presId="urn:microsoft.com/office/officeart/2016/7/layout/RepeatingBendingProcessNew"/>
    <dgm:cxn modelId="{4A6A78C3-9F41-43ED-9811-F5A21D1A7334}" type="presOf" srcId="{4DDFE2AA-F360-4781-96BA-E87C2F9B1D1B}" destId="{CDC93CEB-EE00-40E0-AC8E-6A89F3E0F136}" srcOrd="1" destOrd="0" presId="urn:microsoft.com/office/officeart/2016/7/layout/RepeatingBendingProcessNew"/>
    <dgm:cxn modelId="{64C7ECCB-652C-45F8-8693-0B6E654E6A3F}" type="presOf" srcId="{C86B3A44-19F0-45A0-B03B-7B020AB4F86A}" destId="{E38151E9-A984-4C8E-9B85-5133E1DB8CC5}" srcOrd="1" destOrd="0" presId="urn:microsoft.com/office/officeart/2016/7/layout/RepeatingBendingProcessNew"/>
    <dgm:cxn modelId="{DEE60BCE-69E7-494E-B027-1B096B892ED9}" type="presOf" srcId="{AF710AD8-4D98-4C86-B9DB-ED8AFA8A9C40}" destId="{2A49B62E-5F73-4E26-82C2-10749A66A395}" srcOrd="0" destOrd="0" presId="urn:microsoft.com/office/officeart/2016/7/layout/RepeatingBendingProcessNew"/>
    <dgm:cxn modelId="{D53E91D8-D342-4A3F-8624-83A316E74107}" srcId="{AF710AD8-4D98-4C86-B9DB-ED8AFA8A9C40}" destId="{027B3B72-BAFF-4A2E-8BBF-CACD3A80B5B8}" srcOrd="5" destOrd="0" parTransId="{F8FAF537-2A2F-48BE-8823-196779B316E9}" sibTransId="{8C43E534-90FB-4E88-8246-F8B893DEA435}"/>
    <dgm:cxn modelId="{055021DB-CA88-491A-AD09-D688EF79EDCC}" srcId="{AF710AD8-4D98-4C86-B9DB-ED8AFA8A9C40}" destId="{FD7BADEB-247B-463F-9790-43222CABBA12}" srcOrd="6" destOrd="0" parTransId="{82A0F742-9339-4F78-8B22-7650DF967A3E}" sibTransId="{F87C54CC-EAFD-4D54-86AE-9DBBB0C7199D}"/>
    <dgm:cxn modelId="{EC3525E0-187E-4F45-9B1B-184AC2AEF4DC}" type="presOf" srcId="{FD7BADEB-247B-463F-9790-43222CABBA12}" destId="{6579D785-E47F-4566-B8F1-236199A9503E}" srcOrd="0" destOrd="0" presId="urn:microsoft.com/office/officeart/2016/7/layout/RepeatingBendingProcessNew"/>
    <dgm:cxn modelId="{78F70FE7-7E4A-4A84-91A6-6E90401B86AC}" type="presOf" srcId="{F87C54CC-EAFD-4D54-86AE-9DBBB0C7199D}" destId="{548AD17B-FF06-4C6E-AB9D-8CE9DA511FD0}" srcOrd="1" destOrd="0" presId="urn:microsoft.com/office/officeart/2016/7/layout/RepeatingBendingProcessNew"/>
    <dgm:cxn modelId="{602D58F4-9C96-4A40-A2EB-7F4DB28E1EC1}" srcId="{AF710AD8-4D98-4C86-B9DB-ED8AFA8A9C40}" destId="{E1B60F06-E6D3-4610-8797-B8CDF9E8A300}" srcOrd="4" destOrd="0" parTransId="{A177C9A6-BF17-4B82-B332-9704B975D9C0}" sibTransId="{B20C6564-31B1-41D7-B001-9D306864FE84}"/>
    <dgm:cxn modelId="{BD2BE106-5AAD-4475-9BDF-811EDEEF9366}" type="presParOf" srcId="{2A49B62E-5F73-4E26-82C2-10749A66A395}" destId="{059D6366-486B-4AC9-93B3-6D8577A67F5E}" srcOrd="0" destOrd="0" presId="urn:microsoft.com/office/officeart/2016/7/layout/RepeatingBendingProcessNew"/>
    <dgm:cxn modelId="{F47BF800-642A-4516-B687-474AFC6582C3}" type="presParOf" srcId="{2A49B62E-5F73-4E26-82C2-10749A66A395}" destId="{F56DE09E-E6BF-4E4B-962B-271D5F255FC3}" srcOrd="1" destOrd="0" presId="urn:microsoft.com/office/officeart/2016/7/layout/RepeatingBendingProcessNew"/>
    <dgm:cxn modelId="{D1E7CBDE-8964-46CC-A549-47FDA9D6F1A9}" type="presParOf" srcId="{F56DE09E-E6BF-4E4B-962B-271D5F255FC3}" destId="{F2AEDD65-A9BA-4B99-B922-D701E11351D4}" srcOrd="0" destOrd="0" presId="urn:microsoft.com/office/officeart/2016/7/layout/RepeatingBendingProcessNew"/>
    <dgm:cxn modelId="{66AEC899-82F8-4385-A9B7-0196CB31DA35}" type="presParOf" srcId="{2A49B62E-5F73-4E26-82C2-10749A66A395}" destId="{3BBE861C-FAD5-4DE7-B675-7DE361861CED}" srcOrd="2" destOrd="0" presId="urn:microsoft.com/office/officeart/2016/7/layout/RepeatingBendingProcessNew"/>
    <dgm:cxn modelId="{ECC7966E-894D-4CBC-9E73-DC92958D328D}" type="presParOf" srcId="{2A49B62E-5F73-4E26-82C2-10749A66A395}" destId="{415ECD99-FFE6-44FD-AC14-3501295CEFDF}" srcOrd="3" destOrd="0" presId="urn:microsoft.com/office/officeart/2016/7/layout/RepeatingBendingProcessNew"/>
    <dgm:cxn modelId="{062B1FDC-2DEB-46F2-B4D9-9FD8FB625167}" type="presParOf" srcId="{415ECD99-FFE6-44FD-AC14-3501295CEFDF}" destId="{CDC93CEB-EE00-40E0-AC8E-6A89F3E0F136}" srcOrd="0" destOrd="0" presId="urn:microsoft.com/office/officeart/2016/7/layout/RepeatingBendingProcessNew"/>
    <dgm:cxn modelId="{A71B2723-6DFC-4697-9B90-B5410E950921}" type="presParOf" srcId="{2A49B62E-5F73-4E26-82C2-10749A66A395}" destId="{B48DA32C-33D1-469C-B843-DFE598A0BBD2}" srcOrd="4" destOrd="0" presId="urn:microsoft.com/office/officeart/2016/7/layout/RepeatingBendingProcessNew"/>
    <dgm:cxn modelId="{5C7C11E8-6D8B-4D0A-9484-F597C0F5B910}" type="presParOf" srcId="{2A49B62E-5F73-4E26-82C2-10749A66A395}" destId="{93328DB2-C64C-4A6A-8993-784D41A52F2F}" srcOrd="5" destOrd="0" presId="urn:microsoft.com/office/officeart/2016/7/layout/RepeatingBendingProcessNew"/>
    <dgm:cxn modelId="{62015FA1-0597-4931-B1E5-257C4CB6A29B}" type="presParOf" srcId="{93328DB2-C64C-4A6A-8993-784D41A52F2F}" destId="{E38151E9-A984-4C8E-9B85-5133E1DB8CC5}" srcOrd="0" destOrd="0" presId="urn:microsoft.com/office/officeart/2016/7/layout/RepeatingBendingProcessNew"/>
    <dgm:cxn modelId="{F8D32382-BC9C-4A8D-981A-BAABA5FB0049}" type="presParOf" srcId="{2A49B62E-5F73-4E26-82C2-10749A66A395}" destId="{DEED2964-7A67-4CC7-9BA2-78B8B3C2B0B8}" srcOrd="6" destOrd="0" presId="urn:microsoft.com/office/officeart/2016/7/layout/RepeatingBendingProcessNew"/>
    <dgm:cxn modelId="{6B886BFF-31F5-4BF1-BC10-71C5556C0B59}" type="presParOf" srcId="{2A49B62E-5F73-4E26-82C2-10749A66A395}" destId="{16EAECD3-44A4-40C3-98AA-3EE450DBF628}" srcOrd="7" destOrd="0" presId="urn:microsoft.com/office/officeart/2016/7/layout/RepeatingBendingProcessNew"/>
    <dgm:cxn modelId="{2DBBD7BF-111D-46F9-AE8B-D0879EE69C5B}" type="presParOf" srcId="{16EAECD3-44A4-40C3-98AA-3EE450DBF628}" destId="{FA627078-641F-4827-9939-B07845B62DDE}" srcOrd="0" destOrd="0" presId="urn:microsoft.com/office/officeart/2016/7/layout/RepeatingBendingProcessNew"/>
    <dgm:cxn modelId="{2C5D407D-BC21-473F-9282-434A24B7F2E5}" type="presParOf" srcId="{2A49B62E-5F73-4E26-82C2-10749A66A395}" destId="{38F91CFF-21F4-4EBD-B0DD-37BEF6AD276D}" srcOrd="8" destOrd="0" presId="urn:microsoft.com/office/officeart/2016/7/layout/RepeatingBendingProcessNew"/>
    <dgm:cxn modelId="{1E6AADB6-054B-438D-B77A-AFB9604EFE7F}" type="presParOf" srcId="{2A49B62E-5F73-4E26-82C2-10749A66A395}" destId="{B598FCF9-ECC3-4474-B1FE-467F8A33784A}" srcOrd="9" destOrd="0" presId="urn:microsoft.com/office/officeart/2016/7/layout/RepeatingBendingProcessNew"/>
    <dgm:cxn modelId="{AD1C1EBB-81AD-4C32-B392-43D09DA9B39E}" type="presParOf" srcId="{B598FCF9-ECC3-4474-B1FE-467F8A33784A}" destId="{A5DE2BED-FA79-4CA0-A849-5F974B8C7DB4}" srcOrd="0" destOrd="0" presId="urn:microsoft.com/office/officeart/2016/7/layout/RepeatingBendingProcessNew"/>
    <dgm:cxn modelId="{E237F1DC-FA26-4D8C-821F-6AEEAF14B9EC}" type="presParOf" srcId="{2A49B62E-5F73-4E26-82C2-10749A66A395}" destId="{4640FE1E-A40E-478F-B236-E8A6DBB73354}" srcOrd="10" destOrd="0" presId="urn:microsoft.com/office/officeart/2016/7/layout/RepeatingBendingProcessNew"/>
    <dgm:cxn modelId="{0FCBC1BC-71E1-4F1E-811C-41953212E9E2}" type="presParOf" srcId="{2A49B62E-5F73-4E26-82C2-10749A66A395}" destId="{D89B14CE-0066-423D-994F-AA313D54DDD1}" srcOrd="11" destOrd="0" presId="urn:microsoft.com/office/officeart/2016/7/layout/RepeatingBendingProcessNew"/>
    <dgm:cxn modelId="{BFB374CA-E903-40FD-84CC-90E723E532EE}" type="presParOf" srcId="{D89B14CE-0066-423D-994F-AA313D54DDD1}" destId="{EF927609-9563-4C70-89EF-E1209F09DE0C}" srcOrd="0" destOrd="0" presId="urn:microsoft.com/office/officeart/2016/7/layout/RepeatingBendingProcessNew"/>
    <dgm:cxn modelId="{B5AA05E9-8245-434A-A153-70D545FC0192}" type="presParOf" srcId="{2A49B62E-5F73-4E26-82C2-10749A66A395}" destId="{6579D785-E47F-4566-B8F1-236199A9503E}" srcOrd="12" destOrd="0" presId="urn:microsoft.com/office/officeart/2016/7/layout/RepeatingBendingProcessNew"/>
    <dgm:cxn modelId="{5E5360D8-5618-4364-B716-F5F5442C9032}" type="presParOf" srcId="{2A49B62E-5F73-4E26-82C2-10749A66A395}" destId="{70423979-DECD-4929-BABD-A721695CCD8E}" srcOrd="13" destOrd="0" presId="urn:microsoft.com/office/officeart/2016/7/layout/RepeatingBendingProcessNew"/>
    <dgm:cxn modelId="{01174DE7-F4E6-45D5-9371-57F4EB00886F}" type="presParOf" srcId="{70423979-DECD-4929-BABD-A721695CCD8E}" destId="{548AD17B-FF06-4C6E-AB9D-8CE9DA511FD0}" srcOrd="0" destOrd="0" presId="urn:microsoft.com/office/officeart/2016/7/layout/RepeatingBendingProcessNew"/>
    <dgm:cxn modelId="{BF034814-9868-4DA7-9D90-045351CB77C3}" type="presParOf" srcId="{2A49B62E-5F73-4E26-82C2-10749A66A395}" destId="{F191BE97-84DC-4FDB-A0B2-8D1E82E36840}"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F2EF5-2932-4680-813A-5F033EAC7B69}"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7B3614A-C6FD-4333-BCAA-25C364035A88}">
      <dgm:prSet/>
      <dgm:spPr/>
      <dgm:t>
        <a:bodyPr/>
        <a:lstStyle/>
        <a:p>
          <a:r>
            <a:rPr lang="en-CA"/>
            <a:t>South-South migration is an increasingly significant factor in the economic and social development of many developing countries.  This type of migration differs from migration to OECD countries in important ways (OECD 2019)</a:t>
          </a:r>
          <a:endParaRPr lang="en-US"/>
        </a:p>
      </dgm:t>
    </dgm:pt>
    <dgm:pt modelId="{51AC883C-9375-4320-A2C5-32B8449B25DA}" type="parTrans" cxnId="{700B18E4-AC3B-4ADD-993F-8C3A55E9207E}">
      <dgm:prSet/>
      <dgm:spPr/>
      <dgm:t>
        <a:bodyPr/>
        <a:lstStyle/>
        <a:p>
          <a:endParaRPr lang="en-US"/>
        </a:p>
      </dgm:t>
    </dgm:pt>
    <dgm:pt modelId="{99E0692A-5300-4BB8-A0AF-51AE9FB9BE28}" type="sibTrans" cxnId="{700B18E4-AC3B-4ADD-993F-8C3A55E9207E}">
      <dgm:prSet/>
      <dgm:spPr/>
      <dgm:t>
        <a:bodyPr/>
        <a:lstStyle/>
        <a:p>
          <a:endParaRPr lang="en-US"/>
        </a:p>
      </dgm:t>
    </dgm:pt>
    <dgm:pt modelId="{AFC3AADB-E5E7-456F-A529-988230569C35}">
      <dgm:prSet/>
      <dgm:spPr/>
      <dgm:t>
        <a:bodyPr/>
        <a:lstStyle/>
        <a:p>
          <a:r>
            <a:rPr lang="en-CA"/>
            <a:t>Although South-South migrants face much of the same resentment from the locally born over jobs and wages as their South-North counterparts, the issues in South-South flows need to be analysed from a quite different standpoint  (Gagnon and Khoudour-Castéras 2011)</a:t>
          </a:r>
          <a:endParaRPr lang="en-US"/>
        </a:p>
      </dgm:t>
    </dgm:pt>
    <dgm:pt modelId="{DE35A07E-C517-4E9C-AB33-C49EE2DC2F80}" type="parTrans" cxnId="{7DDFE2FD-16F2-4866-AC55-A9FACF69BF6A}">
      <dgm:prSet/>
      <dgm:spPr/>
      <dgm:t>
        <a:bodyPr/>
        <a:lstStyle/>
        <a:p>
          <a:endParaRPr lang="en-US"/>
        </a:p>
      </dgm:t>
    </dgm:pt>
    <dgm:pt modelId="{40762BDF-1DEE-4AFB-B7B7-4F32B15E16FB}" type="sibTrans" cxnId="{7DDFE2FD-16F2-4866-AC55-A9FACF69BF6A}">
      <dgm:prSet/>
      <dgm:spPr/>
      <dgm:t>
        <a:bodyPr/>
        <a:lstStyle/>
        <a:p>
          <a:endParaRPr lang="en-US"/>
        </a:p>
      </dgm:t>
    </dgm:pt>
    <dgm:pt modelId="{F6952C62-A525-42A4-B6F8-694C53C86F27}">
      <dgm:prSet/>
      <dgm:spPr/>
      <dgm:t>
        <a:bodyPr/>
        <a:lstStyle/>
        <a:p>
          <a:r>
            <a:rPr lang="en-CA"/>
            <a:t>Migrants who travel to other developing countries enjoy much lower increases in income, are more likely to be irregular, are subject to greater risks of exploitation, and are more likely to be expelled than are those who migrate from developing countries to industrial countries (Ratha and Shaw 2007). </a:t>
          </a:r>
          <a:endParaRPr lang="en-US"/>
        </a:p>
      </dgm:t>
    </dgm:pt>
    <dgm:pt modelId="{1FBF0FD0-3888-449F-B9CE-BF71015CE416}" type="parTrans" cxnId="{18173BAC-10CA-4481-84F5-391FABA75815}">
      <dgm:prSet/>
      <dgm:spPr/>
      <dgm:t>
        <a:bodyPr/>
        <a:lstStyle/>
        <a:p>
          <a:endParaRPr lang="en-US"/>
        </a:p>
      </dgm:t>
    </dgm:pt>
    <dgm:pt modelId="{A564BB3D-B816-457C-9828-A07AFA837010}" type="sibTrans" cxnId="{18173BAC-10CA-4481-84F5-391FABA75815}">
      <dgm:prSet/>
      <dgm:spPr/>
      <dgm:t>
        <a:bodyPr/>
        <a:lstStyle/>
        <a:p>
          <a:endParaRPr lang="en-US"/>
        </a:p>
      </dgm:t>
    </dgm:pt>
    <dgm:pt modelId="{7E9A5D45-BC06-4330-AC85-5AFF0559587B}">
      <dgm:prSet/>
      <dgm:spPr/>
      <dgm:t>
        <a:bodyPr/>
        <a:lstStyle/>
        <a:p>
          <a:r>
            <a:rPr lang="en-CA"/>
            <a:t>Most studies fail to clarify what is different about South-South migration and why we should pay attention to it.  Arguments are good for why it may be similar or different to what we’ve come to expect from previously studied migration corridors.  But there are also many misconceptions about South-South migration  (Gagnon 2018)</a:t>
          </a:r>
          <a:endParaRPr lang="en-US"/>
        </a:p>
      </dgm:t>
    </dgm:pt>
    <dgm:pt modelId="{283ED039-74D5-408A-8092-EE62317B433B}" type="parTrans" cxnId="{8A9CCD2F-959F-4834-B26D-D06E36B8CF3C}">
      <dgm:prSet/>
      <dgm:spPr/>
      <dgm:t>
        <a:bodyPr/>
        <a:lstStyle/>
        <a:p>
          <a:endParaRPr lang="en-US"/>
        </a:p>
      </dgm:t>
    </dgm:pt>
    <dgm:pt modelId="{FD74A23A-DCBF-460B-8BDB-E9F762BF0D4A}" type="sibTrans" cxnId="{8A9CCD2F-959F-4834-B26D-D06E36B8CF3C}">
      <dgm:prSet/>
      <dgm:spPr/>
      <dgm:t>
        <a:bodyPr/>
        <a:lstStyle/>
        <a:p>
          <a:endParaRPr lang="en-US"/>
        </a:p>
      </dgm:t>
    </dgm:pt>
    <dgm:pt modelId="{07C18C45-971C-428F-BB42-730D30435411}" type="pres">
      <dgm:prSet presAssocID="{A51F2EF5-2932-4680-813A-5F033EAC7B69}" presName="vert0" presStyleCnt="0">
        <dgm:presLayoutVars>
          <dgm:dir/>
          <dgm:animOne val="branch"/>
          <dgm:animLvl val="lvl"/>
        </dgm:presLayoutVars>
      </dgm:prSet>
      <dgm:spPr/>
    </dgm:pt>
    <dgm:pt modelId="{2A9238A2-8FA1-4A66-828D-21CEC46CA2DF}" type="pres">
      <dgm:prSet presAssocID="{B7B3614A-C6FD-4333-BCAA-25C364035A88}" presName="thickLine" presStyleLbl="alignNode1" presStyleIdx="0" presStyleCnt="4"/>
      <dgm:spPr/>
    </dgm:pt>
    <dgm:pt modelId="{F9FFAAB1-AD76-4F7D-ADD3-023FF5440AA8}" type="pres">
      <dgm:prSet presAssocID="{B7B3614A-C6FD-4333-BCAA-25C364035A88}" presName="horz1" presStyleCnt="0"/>
      <dgm:spPr/>
    </dgm:pt>
    <dgm:pt modelId="{FBF776AE-DCAE-433D-9E1E-73622ECE3A26}" type="pres">
      <dgm:prSet presAssocID="{B7B3614A-C6FD-4333-BCAA-25C364035A88}" presName="tx1" presStyleLbl="revTx" presStyleIdx="0" presStyleCnt="4"/>
      <dgm:spPr/>
    </dgm:pt>
    <dgm:pt modelId="{AF68BA31-687B-480F-B3D6-BBEDE81E77DF}" type="pres">
      <dgm:prSet presAssocID="{B7B3614A-C6FD-4333-BCAA-25C364035A88}" presName="vert1" presStyleCnt="0"/>
      <dgm:spPr/>
    </dgm:pt>
    <dgm:pt modelId="{56439383-CF9D-4801-85F7-EF9967251A48}" type="pres">
      <dgm:prSet presAssocID="{AFC3AADB-E5E7-456F-A529-988230569C35}" presName="thickLine" presStyleLbl="alignNode1" presStyleIdx="1" presStyleCnt="4"/>
      <dgm:spPr/>
    </dgm:pt>
    <dgm:pt modelId="{DF21236B-539E-4293-B1DC-DB3638A945DA}" type="pres">
      <dgm:prSet presAssocID="{AFC3AADB-E5E7-456F-A529-988230569C35}" presName="horz1" presStyleCnt="0"/>
      <dgm:spPr/>
    </dgm:pt>
    <dgm:pt modelId="{075F7A7A-EF45-47ED-9659-5521A51DFAE0}" type="pres">
      <dgm:prSet presAssocID="{AFC3AADB-E5E7-456F-A529-988230569C35}" presName="tx1" presStyleLbl="revTx" presStyleIdx="1" presStyleCnt="4"/>
      <dgm:spPr/>
    </dgm:pt>
    <dgm:pt modelId="{699E19F4-9F38-454F-8685-9E5AB4A56899}" type="pres">
      <dgm:prSet presAssocID="{AFC3AADB-E5E7-456F-A529-988230569C35}" presName="vert1" presStyleCnt="0"/>
      <dgm:spPr/>
    </dgm:pt>
    <dgm:pt modelId="{E1DE86D2-86D1-4937-BD5C-7097FC4C6256}" type="pres">
      <dgm:prSet presAssocID="{F6952C62-A525-42A4-B6F8-694C53C86F27}" presName="thickLine" presStyleLbl="alignNode1" presStyleIdx="2" presStyleCnt="4"/>
      <dgm:spPr/>
    </dgm:pt>
    <dgm:pt modelId="{1BDCC6CB-E73E-44C2-B3D1-31FA9F2FB77D}" type="pres">
      <dgm:prSet presAssocID="{F6952C62-A525-42A4-B6F8-694C53C86F27}" presName="horz1" presStyleCnt="0"/>
      <dgm:spPr/>
    </dgm:pt>
    <dgm:pt modelId="{7FBC4B48-A1F4-432F-86EE-42BC032BF828}" type="pres">
      <dgm:prSet presAssocID="{F6952C62-A525-42A4-B6F8-694C53C86F27}" presName="tx1" presStyleLbl="revTx" presStyleIdx="2" presStyleCnt="4"/>
      <dgm:spPr/>
    </dgm:pt>
    <dgm:pt modelId="{C560FDE6-23DC-44A5-B5CC-509C2A9D7F68}" type="pres">
      <dgm:prSet presAssocID="{F6952C62-A525-42A4-B6F8-694C53C86F27}" presName="vert1" presStyleCnt="0"/>
      <dgm:spPr/>
    </dgm:pt>
    <dgm:pt modelId="{BBFC7BF0-BE30-4008-8A3E-E8B23D868665}" type="pres">
      <dgm:prSet presAssocID="{7E9A5D45-BC06-4330-AC85-5AFF0559587B}" presName="thickLine" presStyleLbl="alignNode1" presStyleIdx="3" presStyleCnt="4"/>
      <dgm:spPr/>
    </dgm:pt>
    <dgm:pt modelId="{255B3EB2-6A3B-4B35-8F3F-5CB9E79E6722}" type="pres">
      <dgm:prSet presAssocID="{7E9A5D45-BC06-4330-AC85-5AFF0559587B}" presName="horz1" presStyleCnt="0"/>
      <dgm:spPr/>
    </dgm:pt>
    <dgm:pt modelId="{0F27E795-2C70-419D-BD95-39DF11C4CCBC}" type="pres">
      <dgm:prSet presAssocID="{7E9A5D45-BC06-4330-AC85-5AFF0559587B}" presName="tx1" presStyleLbl="revTx" presStyleIdx="3" presStyleCnt="4"/>
      <dgm:spPr/>
    </dgm:pt>
    <dgm:pt modelId="{115C1900-D353-4074-9948-89955F5CFA70}" type="pres">
      <dgm:prSet presAssocID="{7E9A5D45-BC06-4330-AC85-5AFF0559587B}" presName="vert1" presStyleCnt="0"/>
      <dgm:spPr/>
    </dgm:pt>
  </dgm:ptLst>
  <dgm:cxnLst>
    <dgm:cxn modelId="{B4FB0304-4F2E-4F1C-A4C6-79FA642143BA}" type="presOf" srcId="{A51F2EF5-2932-4680-813A-5F033EAC7B69}" destId="{07C18C45-971C-428F-BB42-730D30435411}" srcOrd="0" destOrd="0" presId="urn:microsoft.com/office/officeart/2008/layout/LinedList"/>
    <dgm:cxn modelId="{914F8C1C-B0EC-4C61-B15A-998B652A81D6}" type="presOf" srcId="{F6952C62-A525-42A4-B6F8-694C53C86F27}" destId="{7FBC4B48-A1F4-432F-86EE-42BC032BF828}" srcOrd="0" destOrd="0" presId="urn:microsoft.com/office/officeart/2008/layout/LinedList"/>
    <dgm:cxn modelId="{FC376B20-D565-48E3-9972-15E627D7E4F0}" type="presOf" srcId="{7E9A5D45-BC06-4330-AC85-5AFF0559587B}" destId="{0F27E795-2C70-419D-BD95-39DF11C4CCBC}" srcOrd="0" destOrd="0" presId="urn:microsoft.com/office/officeart/2008/layout/LinedList"/>
    <dgm:cxn modelId="{8A9CCD2F-959F-4834-B26D-D06E36B8CF3C}" srcId="{A51F2EF5-2932-4680-813A-5F033EAC7B69}" destId="{7E9A5D45-BC06-4330-AC85-5AFF0559587B}" srcOrd="3" destOrd="0" parTransId="{283ED039-74D5-408A-8092-EE62317B433B}" sibTransId="{FD74A23A-DCBF-460B-8BDB-E9F762BF0D4A}"/>
    <dgm:cxn modelId="{0EB65C85-8975-42D5-87CA-8B1DA21F7B5C}" type="presOf" srcId="{AFC3AADB-E5E7-456F-A529-988230569C35}" destId="{075F7A7A-EF45-47ED-9659-5521A51DFAE0}" srcOrd="0" destOrd="0" presId="urn:microsoft.com/office/officeart/2008/layout/LinedList"/>
    <dgm:cxn modelId="{18173BAC-10CA-4481-84F5-391FABA75815}" srcId="{A51F2EF5-2932-4680-813A-5F033EAC7B69}" destId="{F6952C62-A525-42A4-B6F8-694C53C86F27}" srcOrd="2" destOrd="0" parTransId="{1FBF0FD0-3888-449F-B9CE-BF71015CE416}" sibTransId="{A564BB3D-B816-457C-9828-A07AFA837010}"/>
    <dgm:cxn modelId="{453E77E2-D060-4A76-8A08-7054D7DA1625}" type="presOf" srcId="{B7B3614A-C6FD-4333-BCAA-25C364035A88}" destId="{FBF776AE-DCAE-433D-9E1E-73622ECE3A26}" srcOrd="0" destOrd="0" presId="urn:microsoft.com/office/officeart/2008/layout/LinedList"/>
    <dgm:cxn modelId="{700B18E4-AC3B-4ADD-993F-8C3A55E9207E}" srcId="{A51F2EF5-2932-4680-813A-5F033EAC7B69}" destId="{B7B3614A-C6FD-4333-BCAA-25C364035A88}" srcOrd="0" destOrd="0" parTransId="{51AC883C-9375-4320-A2C5-32B8449B25DA}" sibTransId="{99E0692A-5300-4BB8-A0AF-51AE9FB9BE28}"/>
    <dgm:cxn modelId="{7DDFE2FD-16F2-4866-AC55-A9FACF69BF6A}" srcId="{A51F2EF5-2932-4680-813A-5F033EAC7B69}" destId="{AFC3AADB-E5E7-456F-A529-988230569C35}" srcOrd="1" destOrd="0" parTransId="{DE35A07E-C517-4E9C-AB33-C49EE2DC2F80}" sibTransId="{40762BDF-1DEE-4AFB-B7B7-4F32B15E16FB}"/>
    <dgm:cxn modelId="{02D6DE8D-515E-4CF7-BB51-CBB305E12EA5}" type="presParOf" srcId="{07C18C45-971C-428F-BB42-730D30435411}" destId="{2A9238A2-8FA1-4A66-828D-21CEC46CA2DF}" srcOrd="0" destOrd="0" presId="urn:microsoft.com/office/officeart/2008/layout/LinedList"/>
    <dgm:cxn modelId="{CB8BDCA0-C312-406E-8EFB-E9A99B225C62}" type="presParOf" srcId="{07C18C45-971C-428F-BB42-730D30435411}" destId="{F9FFAAB1-AD76-4F7D-ADD3-023FF5440AA8}" srcOrd="1" destOrd="0" presId="urn:microsoft.com/office/officeart/2008/layout/LinedList"/>
    <dgm:cxn modelId="{AB9EF92E-C8C9-48A2-B7A4-98F5F6BEE320}" type="presParOf" srcId="{F9FFAAB1-AD76-4F7D-ADD3-023FF5440AA8}" destId="{FBF776AE-DCAE-433D-9E1E-73622ECE3A26}" srcOrd="0" destOrd="0" presId="urn:microsoft.com/office/officeart/2008/layout/LinedList"/>
    <dgm:cxn modelId="{7C874FDF-28D9-4729-9EE4-C79872451773}" type="presParOf" srcId="{F9FFAAB1-AD76-4F7D-ADD3-023FF5440AA8}" destId="{AF68BA31-687B-480F-B3D6-BBEDE81E77DF}" srcOrd="1" destOrd="0" presId="urn:microsoft.com/office/officeart/2008/layout/LinedList"/>
    <dgm:cxn modelId="{96FBCAEF-D937-495F-A298-4B5F5F232330}" type="presParOf" srcId="{07C18C45-971C-428F-BB42-730D30435411}" destId="{56439383-CF9D-4801-85F7-EF9967251A48}" srcOrd="2" destOrd="0" presId="urn:microsoft.com/office/officeart/2008/layout/LinedList"/>
    <dgm:cxn modelId="{9FC40DDA-703B-4A78-8DFC-42A0485C84CD}" type="presParOf" srcId="{07C18C45-971C-428F-BB42-730D30435411}" destId="{DF21236B-539E-4293-B1DC-DB3638A945DA}" srcOrd="3" destOrd="0" presId="urn:microsoft.com/office/officeart/2008/layout/LinedList"/>
    <dgm:cxn modelId="{B5E60358-E840-4B81-9545-C6084F94EFB5}" type="presParOf" srcId="{DF21236B-539E-4293-B1DC-DB3638A945DA}" destId="{075F7A7A-EF45-47ED-9659-5521A51DFAE0}" srcOrd="0" destOrd="0" presId="urn:microsoft.com/office/officeart/2008/layout/LinedList"/>
    <dgm:cxn modelId="{071F1DDF-CCDF-42DD-8315-FA70E17BA1C8}" type="presParOf" srcId="{DF21236B-539E-4293-B1DC-DB3638A945DA}" destId="{699E19F4-9F38-454F-8685-9E5AB4A56899}" srcOrd="1" destOrd="0" presId="urn:microsoft.com/office/officeart/2008/layout/LinedList"/>
    <dgm:cxn modelId="{DCFD01B7-357D-4E13-B046-D788C8DBFB22}" type="presParOf" srcId="{07C18C45-971C-428F-BB42-730D30435411}" destId="{E1DE86D2-86D1-4937-BD5C-7097FC4C6256}" srcOrd="4" destOrd="0" presId="urn:microsoft.com/office/officeart/2008/layout/LinedList"/>
    <dgm:cxn modelId="{2703C553-EF7E-440C-BFD6-CB8B4446277C}" type="presParOf" srcId="{07C18C45-971C-428F-BB42-730D30435411}" destId="{1BDCC6CB-E73E-44C2-B3D1-31FA9F2FB77D}" srcOrd="5" destOrd="0" presId="urn:microsoft.com/office/officeart/2008/layout/LinedList"/>
    <dgm:cxn modelId="{31189673-020F-4808-A8DD-57B975B8934B}" type="presParOf" srcId="{1BDCC6CB-E73E-44C2-B3D1-31FA9F2FB77D}" destId="{7FBC4B48-A1F4-432F-86EE-42BC032BF828}" srcOrd="0" destOrd="0" presId="urn:microsoft.com/office/officeart/2008/layout/LinedList"/>
    <dgm:cxn modelId="{A522C626-36CA-4286-88C2-6C808106929A}" type="presParOf" srcId="{1BDCC6CB-E73E-44C2-B3D1-31FA9F2FB77D}" destId="{C560FDE6-23DC-44A5-B5CC-509C2A9D7F68}" srcOrd="1" destOrd="0" presId="urn:microsoft.com/office/officeart/2008/layout/LinedList"/>
    <dgm:cxn modelId="{F8639DD8-2DFD-4733-AAB0-69F119201CED}" type="presParOf" srcId="{07C18C45-971C-428F-BB42-730D30435411}" destId="{BBFC7BF0-BE30-4008-8A3E-E8B23D868665}" srcOrd="6" destOrd="0" presId="urn:microsoft.com/office/officeart/2008/layout/LinedList"/>
    <dgm:cxn modelId="{E4C63E9F-2883-4EA0-A2E2-7707466F97BA}" type="presParOf" srcId="{07C18C45-971C-428F-BB42-730D30435411}" destId="{255B3EB2-6A3B-4B35-8F3F-5CB9E79E6722}" srcOrd="7" destOrd="0" presId="urn:microsoft.com/office/officeart/2008/layout/LinedList"/>
    <dgm:cxn modelId="{738A2ACA-FB4D-473F-A80E-1A2E08D28458}" type="presParOf" srcId="{255B3EB2-6A3B-4B35-8F3F-5CB9E79E6722}" destId="{0F27E795-2C70-419D-BD95-39DF11C4CCBC}" srcOrd="0" destOrd="0" presId="urn:microsoft.com/office/officeart/2008/layout/LinedList"/>
    <dgm:cxn modelId="{ED1839B0-9D32-436D-830A-59AF36699726}" type="presParOf" srcId="{255B3EB2-6A3B-4B35-8F3F-5CB9E79E6722}" destId="{115C1900-D353-4074-9948-89955F5CFA7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DE09E-E6BF-4E4B-962B-271D5F255FC3}">
      <dsp:nvSpPr>
        <dsp:cNvPr id="0" name=""/>
        <dsp:cNvSpPr/>
      </dsp:nvSpPr>
      <dsp:spPr>
        <a:xfrm>
          <a:off x="2210416" y="607624"/>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2183" y="650846"/>
        <a:ext cx="24954" cy="4995"/>
      </dsp:txXfrm>
    </dsp:sp>
    <dsp:sp modelId="{059D6366-486B-4AC9-93B3-6D8577A67F5E}">
      <dsp:nvSpPr>
        <dsp:cNvPr id="0" name=""/>
        <dsp:cNvSpPr/>
      </dsp:nvSpPr>
      <dsp:spPr>
        <a:xfrm>
          <a:off x="42265" y="2359"/>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a:t>What are the drivers of South-South migration and what forms does it take?</a:t>
          </a:r>
          <a:endParaRPr lang="en-US" sz="1200" kern="1200"/>
        </a:p>
      </dsp:txBody>
      <dsp:txXfrm>
        <a:off x="42265" y="2359"/>
        <a:ext cx="2169950" cy="1301970"/>
      </dsp:txXfrm>
    </dsp:sp>
    <dsp:sp modelId="{415ECD99-FFE6-44FD-AC14-3501295CEFDF}">
      <dsp:nvSpPr>
        <dsp:cNvPr id="0" name=""/>
        <dsp:cNvSpPr/>
      </dsp:nvSpPr>
      <dsp:spPr>
        <a:xfrm>
          <a:off x="4879455" y="607624"/>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1222" y="650846"/>
        <a:ext cx="24954" cy="4995"/>
      </dsp:txXfrm>
    </dsp:sp>
    <dsp:sp modelId="{3BBE861C-FAD5-4DE7-B675-7DE361861CED}">
      <dsp:nvSpPr>
        <dsp:cNvPr id="0" name=""/>
        <dsp:cNvSpPr/>
      </dsp:nvSpPr>
      <dsp:spPr>
        <a:xfrm>
          <a:off x="2711304" y="2359"/>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a:t>How do states respond to South-South migration in terms of management, policy and practice - regional, national and municipal?</a:t>
          </a:r>
          <a:endParaRPr lang="en-US" sz="1200" kern="1200"/>
        </a:p>
      </dsp:txBody>
      <dsp:txXfrm>
        <a:off x="2711304" y="2359"/>
        <a:ext cx="2169950" cy="1301970"/>
      </dsp:txXfrm>
    </dsp:sp>
    <dsp:sp modelId="{93328DB2-C64C-4A6A-8993-784D41A52F2F}">
      <dsp:nvSpPr>
        <dsp:cNvPr id="0" name=""/>
        <dsp:cNvSpPr/>
      </dsp:nvSpPr>
      <dsp:spPr>
        <a:xfrm>
          <a:off x="7548495" y="607624"/>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0262" y="650846"/>
        <a:ext cx="24954" cy="4995"/>
      </dsp:txXfrm>
    </dsp:sp>
    <dsp:sp modelId="{B48DA32C-33D1-469C-B843-DFE598A0BBD2}">
      <dsp:nvSpPr>
        <dsp:cNvPr id="0" name=""/>
        <dsp:cNvSpPr/>
      </dsp:nvSpPr>
      <dsp:spPr>
        <a:xfrm>
          <a:off x="5380344" y="2359"/>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dirty="0"/>
            <a:t>What about South-South migrant employment conditions, precarity, self-employment in informal sector, livelihoods in cities and corridors?</a:t>
          </a:r>
        </a:p>
        <a:p>
          <a:pPr marL="0" lvl="0" indent="0" algn="ctr" defTabSz="533400">
            <a:lnSpc>
              <a:spcPct val="90000"/>
            </a:lnSpc>
            <a:spcBef>
              <a:spcPct val="0"/>
            </a:spcBef>
            <a:spcAft>
              <a:spcPct val="35000"/>
            </a:spcAft>
            <a:buNone/>
          </a:pPr>
          <a:endParaRPr lang="en-US" sz="1200" kern="1200" dirty="0"/>
        </a:p>
      </dsp:txBody>
      <dsp:txXfrm>
        <a:off x="5380344" y="2359"/>
        <a:ext cx="2169950" cy="1301970"/>
      </dsp:txXfrm>
    </dsp:sp>
    <dsp:sp modelId="{16EAECD3-44A4-40C3-98AA-3EE450DBF628}">
      <dsp:nvSpPr>
        <dsp:cNvPr id="0" name=""/>
        <dsp:cNvSpPr/>
      </dsp:nvSpPr>
      <dsp:spPr>
        <a:xfrm>
          <a:off x="1127240" y="1302529"/>
          <a:ext cx="8007118" cy="468488"/>
        </a:xfrm>
        <a:custGeom>
          <a:avLst/>
          <a:gdLst/>
          <a:ahLst/>
          <a:cxnLst/>
          <a:rect l="0" t="0" r="0" b="0"/>
          <a:pathLst>
            <a:path>
              <a:moveTo>
                <a:pt x="8007118" y="0"/>
              </a:moveTo>
              <a:lnTo>
                <a:pt x="8007118" y="251344"/>
              </a:lnTo>
              <a:lnTo>
                <a:pt x="0" y="251344"/>
              </a:lnTo>
              <a:lnTo>
                <a:pt x="0" y="468488"/>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0233" y="1534276"/>
        <a:ext cx="401132" cy="4995"/>
      </dsp:txXfrm>
    </dsp:sp>
    <dsp:sp modelId="{DEED2964-7A67-4CC7-9BA2-78B8B3C2B0B8}">
      <dsp:nvSpPr>
        <dsp:cNvPr id="0" name=""/>
        <dsp:cNvSpPr/>
      </dsp:nvSpPr>
      <dsp:spPr>
        <a:xfrm>
          <a:off x="8049383" y="2359"/>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dirty="0"/>
            <a:t>How do citizens respond to the presence and activities of migrants? Why is xenophobia on the rise in the Global South?</a:t>
          </a:r>
          <a:endParaRPr lang="en-US" sz="1200" kern="1200" dirty="0"/>
        </a:p>
      </dsp:txBody>
      <dsp:txXfrm>
        <a:off x="8049383" y="2359"/>
        <a:ext cx="2169950" cy="1301970"/>
      </dsp:txXfrm>
    </dsp:sp>
    <dsp:sp modelId="{B598FCF9-ECC3-4474-B1FE-467F8A33784A}">
      <dsp:nvSpPr>
        <dsp:cNvPr id="0" name=""/>
        <dsp:cNvSpPr/>
      </dsp:nvSpPr>
      <dsp:spPr>
        <a:xfrm>
          <a:off x="2210416" y="2408683"/>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2432183" y="2451905"/>
        <a:ext cx="24954" cy="4995"/>
      </dsp:txXfrm>
    </dsp:sp>
    <dsp:sp modelId="{38F91CFF-21F4-4EBD-B0DD-37BEF6AD276D}">
      <dsp:nvSpPr>
        <dsp:cNvPr id="0" name=""/>
        <dsp:cNvSpPr/>
      </dsp:nvSpPr>
      <dsp:spPr>
        <a:xfrm>
          <a:off x="42265" y="1803418"/>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US" sz="1200" kern="1200" dirty="0"/>
            <a:t>How are South-South migration and food security connected? Is food insecurity a driver of migration and does migration lead to better or worse food security outcomes?</a:t>
          </a:r>
        </a:p>
      </dsp:txBody>
      <dsp:txXfrm>
        <a:off x="42265" y="1803418"/>
        <a:ext cx="2169950" cy="1301970"/>
      </dsp:txXfrm>
    </dsp:sp>
    <dsp:sp modelId="{D89B14CE-0066-423D-994F-AA313D54DDD1}">
      <dsp:nvSpPr>
        <dsp:cNvPr id="0" name=""/>
        <dsp:cNvSpPr/>
      </dsp:nvSpPr>
      <dsp:spPr>
        <a:xfrm>
          <a:off x="4879455" y="2408683"/>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1222" y="2451905"/>
        <a:ext cx="24954" cy="4995"/>
      </dsp:txXfrm>
    </dsp:sp>
    <dsp:sp modelId="{4640FE1E-A40E-478F-B236-E8A6DBB73354}">
      <dsp:nvSpPr>
        <dsp:cNvPr id="0" name=""/>
        <dsp:cNvSpPr/>
      </dsp:nvSpPr>
      <dsp:spPr>
        <a:xfrm>
          <a:off x="2711304" y="1803418"/>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dirty="0"/>
            <a:t>What kinds of material and other linkages do South-South migrants maintain with countries, communities and households?</a:t>
          </a:r>
          <a:endParaRPr lang="en-US" sz="1200" kern="1200" dirty="0"/>
        </a:p>
      </dsp:txBody>
      <dsp:txXfrm>
        <a:off x="2711304" y="1803418"/>
        <a:ext cx="2169950" cy="1301970"/>
      </dsp:txXfrm>
    </dsp:sp>
    <dsp:sp modelId="{70423979-DECD-4929-BABD-A721695CCD8E}">
      <dsp:nvSpPr>
        <dsp:cNvPr id="0" name=""/>
        <dsp:cNvSpPr/>
      </dsp:nvSpPr>
      <dsp:spPr>
        <a:xfrm>
          <a:off x="7548495" y="2408683"/>
          <a:ext cx="468488" cy="91440"/>
        </a:xfrm>
        <a:custGeom>
          <a:avLst/>
          <a:gdLst/>
          <a:ahLst/>
          <a:cxnLst/>
          <a:rect l="0" t="0" r="0" b="0"/>
          <a:pathLst>
            <a:path>
              <a:moveTo>
                <a:pt x="0" y="45720"/>
              </a:moveTo>
              <a:lnTo>
                <a:pt x="46848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a:p>
      </dsp:txBody>
      <dsp:txXfrm>
        <a:off x="7770262" y="2451905"/>
        <a:ext cx="24954" cy="4995"/>
      </dsp:txXfrm>
    </dsp:sp>
    <dsp:sp modelId="{6579D785-E47F-4566-B8F1-236199A9503E}">
      <dsp:nvSpPr>
        <dsp:cNvPr id="0" name=""/>
        <dsp:cNvSpPr/>
      </dsp:nvSpPr>
      <dsp:spPr>
        <a:xfrm>
          <a:off x="5380344" y="1803418"/>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US" sz="1200" kern="1200" dirty="0"/>
            <a:t>What are the connections between internal and international South-South migrations?</a:t>
          </a:r>
        </a:p>
      </dsp:txBody>
      <dsp:txXfrm>
        <a:off x="5380344" y="1803418"/>
        <a:ext cx="2169950" cy="1301970"/>
      </dsp:txXfrm>
    </dsp:sp>
    <dsp:sp modelId="{F191BE97-84DC-4FDB-A0B2-8D1E82E36840}">
      <dsp:nvSpPr>
        <dsp:cNvPr id="0" name=""/>
        <dsp:cNvSpPr/>
      </dsp:nvSpPr>
      <dsp:spPr>
        <a:xfrm>
          <a:off x="8049383" y="1803418"/>
          <a:ext cx="2169950" cy="13019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29" tIns="111611" rIns="106329" bIns="111611" numCol="1" spcCol="1270" anchor="ctr" anchorCtr="0">
          <a:noAutofit/>
        </a:bodyPr>
        <a:lstStyle/>
        <a:p>
          <a:pPr marL="0" lvl="0" indent="0" algn="ctr" defTabSz="533400">
            <a:lnSpc>
              <a:spcPct val="90000"/>
            </a:lnSpc>
            <a:spcBef>
              <a:spcPct val="0"/>
            </a:spcBef>
            <a:spcAft>
              <a:spcPct val="35000"/>
            </a:spcAft>
            <a:buNone/>
          </a:pPr>
          <a:r>
            <a:rPr lang="en-CA" sz="1200" kern="1200" dirty="0"/>
            <a:t>What do we currently know about South-South migration movements and how do they differ from/connect with South-North movements? </a:t>
          </a:r>
          <a:endParaRPr lang="en-US" sz="1200" kern="1200" dirty="0"/>
        </a:p>
      </dsp:txBody>
      <dsp:txXfrm>
        <a:off x="8049383" y="1803418"/>
        <a:ext cx="2169950" cy="1301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238A2-8FA1-4A66-828D-21CEC46CA2DF}">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BF776AE-DCAE-433D-9E1E-73622ECE3A26}">
      <dsp:nvSpPr>
        <dsp:cNvPr id="0" name=""/>
        <dsp:cNvSpPr/>
      </dsp:nvSpPr>
      <dsp:spPr>
        <a:xfrm>
          <a:off x="0" y="0"/>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South-South migration is an increasingly significant factor in the economic and social development of many developing countries.  This type of migration differs from migration to OECD countries in important ways (OECD 2019)</a:t>
          </a:r>
          <a:endParaRPr lang="en-US" sz="1500" kern="1200"/>
        </a:p>
      </dsp:txBody>
      <dsp:txXfrm>
        <a:off x="0" y="0"/>
        <a:ext cx="5607050" cy="1231899"/>
      </dsp:txXfrm>
    </dsp:sp>
    <dsp:sp modelId="{56439383-CF9D-4801-85F7-EF9967251A48}">
      <dsp:nvSpPr>
        <dsp:cNvPr id="0" name=""/>
        <dsp:cNvSpPr/>
      </dsp:nvSpPr>
      <dsp:spPr>
        <a:xfrm>
          <a:off x="0" y="1231899"/>
          <a:ext cx="5607050" cy="0"/>
        </a:xfrm>
        <a:prstGeom prst="line">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w="6350" cap="flat" cmpd="sng" algn="ctr">
          <a:solidFill>
            <a:schemeClr val="accent2">
              <a:hueOff val="-3450629"/>
              <a:satOff val="15286"/>
              <a:lumOff val="-562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75F7A7A-EF45-47ED-9659-5521A51DFAE0}">
      <dsp:nvSpPr>
        <dsp:cNvPr id="0" name=""/>
        <dsp:cNvSpPr/>
      </dsp:nvSpPr>
      <dsp:spPr>
        <a:xfrm>
          <a:off x="0" y="12318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Although South-South migrants face much of the same resentment from the locally born over jobs and wages as their South-North counterparts, the issues in South-South flows need to be analysed from a quite different standpoint  (Gagnon and Khoudour-Castéras 2011)</a:t>
          </a:r>
          <a:endParaRPr lang="en-US" sz="1500" kern="1200"/>
        </a:p>
      </dsp:txBody>
      <dsp:txXfrm>
        <a:off x="0" y="1231899"/>
        <a:ext cx="5607050" cy="1231899"/>
      </dsp:txXfrm>
    </dsp:sp>
    <dsp:sp modelId="{E1DE86D2-86D1-4937-BD5C-7097FC4C6256}">
      <dsp:nvSpPr>
        <dsp:cNvPr id="0" name=""/>
        <dsp:cNvSpPr/>
      </dsp:nvSpPr>
      <dsp:spPr>
        <a:xfrm>
          <a:off x="0" y="2463799"/>
          <a:ext cx="5607050" cy="0"/>
        </a:xfrm>
        <a:prstGeom prst="line">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w="6350" cap="flat" cmpd="sng" algn="ctr">
          <a:solidFill>
            <a:schemeClr val="accent2">
              <a:hueOff val="-6901259"/>
              <a:satOff val="30573"/>
              <a:lumOff val="-1124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FBC4B48-A1F4-432F-86EE-42BC032BF828}">
      <dsp:nvSpPr>
        <dsp:cNvPr id="0" name=""/>
        <dsp:cNvSpPr/>
      </dsp:nvSpPr>
      <dsp:spPr>
        <a:xfrm>
          <a:off x="0" y="24637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Migrants who travel to other developing countries enjoy much lower increases in income, are more likely to be irregular, are subject to greater risks of exploitation, and are more likely to be expelled than are those who migrate from developing countries to industrial countries (Ratha and Shaw 2007). </a:t>
          </a:r>
          <a:endParaRPr lang="en-US" sz="1500" kern="1200"/>
        </a:p>
      </dsp:txBody>
      <dsp:txXfrm>
        <a:off x="0" y="2463799"/>
        <a:ext cx="5607050" cy="1231899"/>
      </dsp:txXfrm>
    </dsp:sp>
    <dsp:sp modelId="{BBFC7BF0-BE30-4008-8A3E-E8B23D868665}">
      <dsp:nvSpPr>
        <dsp:cNvPr id="0" name=""/>
        <dsp:cNvSpPr/>
      </dsp:nvSpPr>
      <dsp:spPr>
        <a:xfrm>
          <a:off x="0" y="3695699"/>
          <a:ext cx="5607050" cy="0"/>
        </a:xfrm>
        <a:prstGeom prst="line">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F27E795-2C70-419D-BD95-39DF11C4CCBC}">
      <dsp:nvSpPr>
        <dsp:cNvPr id="0" name=""/>
        <dsp:cNvSpPr/>
      </dsp:nvSpPr>
      <dsp:spPr>
        <a:xfrm>
          <a:off x="0" y="36956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CA" sz="1500" kern="1200"/>
            <a:t>Most studies fail to clarify what is different about South-South migration and why we should pay attention to it.  Arguments are good for why it may be similar or different to what we’ve come to expect from previously studied migration corridors.  But there are also many misconceptions about South-South migration  (Gagnon 2018)</a:t>
          </a:r>
          <a:endParaRPr lang="en-US" sz="1500" kern="1200"/>
        </a:p>
      </dsp:txBody>
      <dsp:txXfrm>
        <a:off x="0" y="3695699"/>
        <a:ext cx="5607050" cy="123189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19:44:46.9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4T19:45:06.1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85 227,'-1'18,"1"-6,-1-1,1 1,1-1,0 1,1-1,0 1,1-1,0 0,0 0,2 0,0 1,80 164,-81-171,-1 0,1 0,0-1,0 0,0 1,1-1,0-1,-1 1,1-1,1 0,-1 0,0 0,1-1,-1 0,1 0,0 0,-1-1,1 0,0 0,5 0,20 1,-1-1,1-1,23-4,2 0,-41 4,0 0,0 1,0 1,0 0,-1 1,1 1,-1 0,0 1,0 0,11 7,1 0,1 0,1-2,8 1,-27-9,0 1,-1-1,1-1,0 0,0 0,0-1,0 0,0-1,0 1,0-2,-1 1,9-4,-15 4,1 0,-1-1,1 1,-1-1,0 0,1 1,-1-1,0 0,0-1,0 1,-1 0,1 0,-1-1,1 1,-1-1,0 0,0 1,0-1,0 0,0 1,0-1,-1 0,2-12,0 0,-1 1,0-1,-2-1,3-31,2 21,-1 11,-1-1,0 0,-1 0,-1-3,-1 13,1 1,-1-1,0 1,-1 0,1-1,-1 1,0 0,0 0,0 0,-1 0,0 1,0-1,0 1,-2-2,-3-2,0-1,0 0,1-1,0 0,1 0,0 0,1-1,0 0,0 0,1 0,1 0,0-1,0 0,1 1,0-8,2 14,0-1,-1 1,1 0,-1 0,0 0,0 0,-1 0,0 0,0 1,0-1,0 0,-3-4,2 7,0-1,1 1,-1 0,0-1,0 1,-1 1,1-1,0 0,-1 1,1 0,-1-1,1 1,-1 1,1-1,-1 0,0 1,1 0,-4 0,-15 0,-1 2,0 0,1 2,-1 0,1 2,0 0,1 2,0 0,-3 2,-68 23,-77 19,146-46,0-1,0-1,0 0,0-2,0-1,-1-1,-17-2,38 2,0-1,0 1,0-1,0 0,0 1,0-2,0 1,0 0,0 0,1-1,-1 0,1 1,-1-1,1 0,-1 0,1-1,0 1,0 0,0-1,0 1,1-1,-1 0,1 1,-1-1,1 0,0-2,-1-1,0-1,0 1,1-1,0 0,1 0,0 1,0-1,0 0,1 0,-1 1,3-6,-3 11,0 0,1-1,-1 1,1 0,-1 0,1 1,-1-1,1 0,0 0,-1 0,1 0,0 0,0 1,-1-1,1 0,0 1,0-1,0 0,0 1,0-1,0 1,0 0,0-1,0 1,0 0,0 0,0-1,1 1,-1 0,0 0,0 0,0 0,1 1,43 8,-23-3,14-4,-1-1,1-1,0-2,7-3,71-2,-59 6,-4-1,0 3,29 5,-64-4,-1 1,0 0,1 1,-1 1,-1 0,1 1,-1 1,0 0,0 1,5 4,-11-5,-1 0,1 0,-1 1,0 0,-1 0,2 3,-2-2,0 0,1-1,0 0,1 0,0-1,2 2,-5-5,0 0,0 1,0 0,-1 0,1 0,-1 1,0 0,-1-1,1 1,-1 0,0 1,-1-1,0 1,0-1,1 4,11 32,53 68,-54-81,-1 1,-2 0,-1 1,-1 0,-2 0,-1 1,-1 0,-2 14,-2-4,-1-32,1-30,2-51,0 47,-1-1,-2 0,0 0,-1 1,-6-25,5 40,-1-1,-1 1,1 0,-1 0,-1 0,0 1,0 0,0 0,0 0,1 0,0 0,1 0,0-1,0 0,0 0,0-6,0-8,2-1,0 0,2-23,1 22,-2 0,-1 1,-3-19,-14-106,19 146,0 0,-1 0,1 0,-1 1,0-1,0 0,0 0,0 1,0-1,0 1,-1-1,1 1,-2-2,2 3,0 1,0-1,0 0,0 0,0 1,0-1,0 1,0-1,0 1,0 0,0-1,0 1,-1 0,1 0,0 0,0-1,0 1,0 1,-1-1,1 0,0 0,-1 0,-6 3,0 1,0-1,0 1,0 1,1 0,0 0,-5 4,-36 21,-15-10,0-2,-1-4,-40 4,34-8,10-1,0-3,-19-2,67-3,0 0,0 1,0 0,0 1,0 0,0 1,1 0,0 1,0 0,0 1,1 0,-1 1,1 0,1 0,0 1,0 1,0-1,1 1,0 1,1-1,0 2,1-1,0 0,0 1,1 0,1 1,-1-1,2 1,0 0,0 0,1 1,-9 56,7-52,1 0,0 0,2 1,0 6,1-17,1 0,0 0,0 0,1 0,0 0,0-1,0 1,1 0,0-1,0 0,1 0,0 0,1 1,109 142,-106-140,1 0,0-1,1 0,0-1,0 0,1 0,-1-1,2 0,-1-1,0-1,1 0,0 0,3 0,14 1,1 0,0-2,0-1,26-1,-33 0,0 1,0 1,18 5,-15-3,0-1,22 1,-24-3,0 2,0 1,0 0,19 8,-15-4,1-1,0-2,9 1,-29-6,-1-1,1 0,0 0,-1 0,1-1,-1-1,0 1,1-1,-1-1,0 1,0-1,0-1,2-1,10-7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11/18/2019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11/18/2019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tif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customXml" Target="../ink/ink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EE90-F136-4785-9D82-4376155D37A8}"/>
              </a:ext>
            </a:extLst>
          </p:cNvPr>
          <p:cNvSpPr>
            <a:spLocks noGrp="1"/>
          </p:cNvSpPr>
          <p:nvPr>
            <p:ph type="ctrTitle"/>
          </p:nvPr>
        </p:nvSpPr>
        <p:spPr>
          <a:xfrm>
            <a:off x="5458969" y="2386744"/>
            <a:ext cx="5928358" cy="1645920"/>
          </a:xfrm>
        </p:spPr>
        <p:txBody>
          <a:bodyPr>
            <a:normAutofit/>
          </a:bodyPr>
          <a:lstStyle/>
          <a:p>
            <a:r>
              <a:rPr lang="en-CA" sz="2900" dirty="0"/>
              <a:t>SOUTH-SOUTH MIGRATION: WHAT IS at ISSUE?</a:t>
            </a:r>
          </a:p>
        </p:txBody>
      </p:sp>
      <p:sp>
        <p:nvSpPr>
          <p:cNvPr id="3" name="Subtitle 2">
            <a:extLst>
              <a:ext uri="{FF2B5EF4-FFF2-40B4-BE49-F238E27FC236}">
                <a16:creationId xmlns:a16="http://schemas.microsoft.com/office/drawing/2014/main" id="{4A41F79D-2C4D-435E-B500-9257E6E926E3}"/>
              </a:ext>
            </a:extLst>
          </p:cNvPr>
          <p:cNvSpPr>
            <a:spLocks noGrp="1"/>
          </p:cNvSpPr>
          <p:nvPr>
            <p:ph type="subTitle" idx="1"/>
          </p:nvPr>
        </p:nvSpPr>
        <p:spPr>
          <a:xfrm>
            <a:off x="5458969" y="4352544"/>
            <a:ext cx="5928358" cy="1239894"/>
          </a:xfrm>
        </p:spPr>
        <p:txBody>
          <a:bodyPr>
            <a:normAutofit/>
          </a:bodyPr>
          <a:lstStyle/>
          <a:p>
            <a:r>
              <a:rPr lang="en-CA"/>
              <a:t>Jonathan Crush, Balsillie School of International Affairs</a:t>
            </a:r>
          </a:p>
          <a:p>
            <a:r>
              <a:rPr lang="en-CA"/>
              <a:t>Abel Chikanda, University of Kansas</a:t>
            </a:r>
            <a:endParaRPr lang="en-CA" dirty="0"/>
          </a:p>
        </p:txBody>
      </p:sp>
      <p:pic>
        <p:nvPicPr>
          <p:cNvPr id="7" name="Picture 4">
            <a:extLst>
              <a:ext uri="{FF2B5EF4-FFF2-40B4-BE49-F238E27FC236}">
                <a16:creationId xmlns:a16="http://schemas.microsoft.com/office/drawing/2014/main" id="{68EEC461-603D-4894-A6B7-BC8FEFE00E3E}"/>
              </a:ext>
            </a:extLst>
          </p:cNvPr>
          <p:cNvPicPr>
            <a:picLocks noChangeAspect="1"/>
          </p:cNvPicPr>
          <p:nvPr/>
        </p:nvPicPr>
        <p:blipFill rotWithShape="1">
          <a:blip r:embed="rId2"/>
          <a:srcRect l="55106" r="7908" b="1"/>
          <a:stretch/>
        </p:blipFill>
        <p:spPr>
          <a:xfrm>
            <a:off x="20" y="10"/>
            <a:ext cx="4654277" cy="6857990"/>
          </a:xfrm>
          <a:prstGeom prst="rect">
            <a:avLst/>
          </a:prstGeom>
        </p:spPr>
      </p:pic>
    </p:spTree>
    <p:extLst>
      <p:ext uri="{BB962C8B-B14F-4D97-AF65-F5344CB8AC3E}">
        <p14:creationId xmlns:p14="http://schemas.microsoft.com/office/powerpoint/2010/main" val="4262995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6EA69-5846-4C3D-93C6-4EBD1F3A5B29}"/>
              </a:ext>
            </a:extLst>
          </p:cNvPr>
          <p:cNvSpPr>
            <a:spLocks noGrp="1"/>
          </p:cNvSpPr>
          <p:nvPr>
            <p:ph type="title"/>
          </p:nvPr>
        </p:nvSpPr>
        <p:spPr>
          <a:xfrm>
            <a:off x="804672" y="2386744"/>
            <a:ext cx="4486656" cy="1645920"/>
          </a:xfrm>
        </p:spPr>
        <p:txBody>
          <a:bodyPr vert="horz" lIns="274320" tIns="182880" rIns="274320" bIns="182880" rtlCol="0" anchor="ctr" anchorCtr="1">
            <a:normAutofit/>
          </a:bodyPr>
          <a:lstStyle/>
          <a:p>
            <a:r>
              <a:rPr lang="en-US" sz="3200"/>
              <a:t>DISAGGREGATION - DISPERSAL</a:t>
            </a:r>
          </a:p>
        </p:txBody>
      </p:sp>
      <p:sp>
        <p:nvSpPr>
          <p:cNvPr id="4" name="Text Placeholder 3">
            <a:extLst>
              <a:ext uri="{FF2B5EF4-FFF2-40B4-BE49-F238E27FC236}">
                <a16:creationId xmlns:a16="http://schemas.microsoft.com/office/drawing/2014/main" id="{453C9F1F-8DF8-4527-9AD2-0213463C40B0}"/>
              </a:ext>
            </a:extLst>
          </p:cNvPr>
          <p:cNvSpPr>
            <a:spLocks noGrp="1"/>
          </p:cNvSpPr>
          <p:nvPr>
            <p:ph type="body" sz="half" idx="2"/>
          </p:nvPr>
        </p:nvSpPr>
        <p:spPr>
          <a:xfrm>
            <a:off x="1148615" y="4352544"/>
            <a:ext cx="3798770" cy="1645920"/>
          </a:xfrm>
        </p:spPr>
        <p:txBody>
          <a:bodyPr vert="horz" lIns="91440" tIns="45720" rIns="91440" bIns="45720" rtlCol="0">
            <a:normAutofit/>
          </a:bodyPr>
          <a:lstStyle/>
          <a:p>
            <a:r>
              <a:rPr lang="en-US" sz="1800" dirty="0">
                <a:solidFill>
                  <a:schemeClr val="tx1">
                    <a:lumMod val="75000"/>
                    <a:lumOff val="25000"/>
                  </a:schemeClr>
                </a:solidFill>
              </a:rPr>
              <a:t>Major sending countries have migrants in numerous destination countries.  </a:t>
            </a:r>
          </a:p>
          <a:p>
            <a:r>
              <a:rPr lang="en-US" sz="1800" dirty="0">
                <a:solidFill>
                  <a:schemeClr val="tx1">
                    <a:lumMod val="75000"/>
                    <a:lumOff val="25000"/>
                  </a:schemeClr>
                </a:solidFill>
              </a:rPr>
              <a:t>Major destination countries draw migrants from numerous other countries</a:t>
            </a:r>
          </a:p>
        </p:txBody>
      </p:sp>
      <p:sp>
        <p:nvSpPr>
          <p:cNvPr id="24" name="Rectangle 23">
            <a:extLst>
              <a:ext uri="{FF2B5EF4-FFF2-40B4-BE49-F238E27FC236}">
                <a16:creationId xmlns:a16="http://schemas.microsoft.com/office/drawing/2014/main" id="{2F0F143B-3981-4FC2-BB15-0C5867633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938E72AA-6F4B-4809-9D44-37DCD2EC9C90}"/>
              </a:ext>
            </a:extLst>
          </p:cNvPr>
          <p:cNvPicPr>
            <a:picLocks noChangeAspect="1"/>
          </p:cNvPicPr>
          <p:nvPr/>
        </p:nvPicPr>
        <p:blipFill>
          <a:blip r:embed="rId2"/>
          <a:stretch>
            <a:fillRect/>
          </a:stretch>
        </p:blipFill>
        <p:spPr>
          <a:xfrm>
            <a:off x="7185380" y="640080"/>
            <a:ext cx="3914189" cy="2544223"/>
          </a:xfrm>
          <a:prstGeom prst="rect">
            <a:avLst/>
          </a:prstGeom>
        </p:spPr>
      </p:pic>
      <p:pic>
        <p:nvPicPr>
          <p:cNvPr id="6" name="Picture 5">
            <a:extLst>
              <a:ext uri="{FF2B5EF4-FFF2-40B4-BE49-F238E27FC236}">
                <a16:creationId xmlns:a16="http://schemas.microsoft.com/office/drawing/2014/main" id="{FD8FE00A-752F-40B2-BA3C-57322E46A692}"/>
              </a:ext>
            </a:extLst>
          </p:cNvPr>
          <p:cNvPicPr>
            <a:picLocks noChangeAspect="1"/>
          </p:cNvPicPr>
          <p:nvPr/>
        </p:nvPicPr>
        <p:blipFill>
          <a:blip r:embed="rId3"/>
          <a:stretch>
            <a:fillRect/>
          </a:stretch>
        </p:blipFill>
        <p:spPr>
          <a:xfrm>
            <a:off x="7185380" y="3546088"/>
            <a:ext cx="3769544" cy="2671832"/>
          </a:xfrm>
          <a:prstGeom prst="rect">
            <a:avLst/>
          </a:prstGeom>
        </p:spPr>
      </p:pic>
    </p:spTree>
    <p:extLst>
      <p:ext uri="{BB962C8B-B14F-4D97-AF65-F5344CB8AC3E}">
        <p14:creationId xmlns:p14="http://schemas.microsoft.com/office/powerpoint/2010/main" val="53575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C46A-543F-4E53-8F86-7831D0BC9135}"/>
              </a:ext>
            </a:extLst>
          </p:cNvPr>
          <p:cNvSpPr>
            <a:spLocks noGrp="1"/>
          </p:cNvSpPr>
          <p:nvPr>
            <p:ph type="title"/>
          </p:nvPr>
        </p:nvSpPr>
        <p:spPr>
          <a:xfrm>
            <a:off x="808523" y="2243828"/>
            <a:ext cx="4494998" cy="1134640"/>
          </a:xfrm>
        </p:spPr>
        <p:txBody>
          <a:bodyPr/>
          <a:lstStyle/>
          <a:p>
            <a:r>
              <a:rPr lang="en-CA"/>
              <a:t>DISAGGREGATION - DIRECTIONALITY</a:t>
            </a:r>
            <a:endParaRPr lang="en-CA" dirty="0"/>
          </a:p>
        </p:txBody>
      </p:sp>
      <p:sp>
        <p:nvSpPr>
          <p:cNvPr id="3" name="Picture Placeholder 2">
            <a:extLst>
              <a:ext uri="{FF2B5EF4-FFF2-40B4-BE49-F238E27FC236}">
                <a16:creationId xmlns:a16="http://schemas.microsoft.com/office/drawing/2014/main" id="{0B8E42A4-8666-4993-9009-3C21BD94BF3E}"/>
              </a:ext>
            </a:extLst>
          </p:cNvPr>
          <p:cNvSpPr>
            <a:spLocks noGrp="1"/>
          </p:cNvSpPr>
          <p:nvPr>
            <p:ph type="pic" idx="1"/>
          </p:nvPr>
        </p:nvSpPr>
        <p:spPr/>
      </p:sp>
      <p:sp>
        <p:nvSpPr>
          <p:cNvPr id="4" name="Text Placeholder 3">
            <a:extLst>
              <a:ext uri="{FF2B5EF4-FFF2-40B4-BE49-F238E27FC236}">
                <a16:creationId xmlns:a16="http://schemas.microsoft.com/office/drawing/2014/main" id="{654E2345-A0E8-4A96-9B72-6C4513FB5B9E}"/>
              </a:ext>
            </a:extLst>
          </p:cNvPr>
          <p:cNvSpPr>
            <a:spLocks noGrp="1"/>
          </p:cNvSpPr>
          <p:nvPr>
            <p:ph type="body" sz="half" idx="2"/>
          </p:nvPr>
        </p:nvSpPr>
        <p:spPr>
          <a:xfrm>
            <a:off x="1115568" y="3549918"/>
            <a:ext cx="3794760" cy="2194037"/>
          </a:xfrm>
        </p:spPr>
        <p:txBody>
          <a:bodyPr/>
          <a:lstStyle/>
          <a:p>
            <a:r>
              <a:rPr lang="en-CA">
                <a:solidFill>
                  <a:schemeClr val="tx1"/>
                </a:solidFill>
              </a:rPr>
              <a:t>Despite the wide dispersal of South-South migrants, there are distinctive bilateral migration corridors </a:t>
            </a:r>
            <a:endParaRPr lang="en-CA" dirty="0">
              <a:solidFill>
                <a:schemeClr val="tx1"/>
              </a:solidFill>
            </a:endParaRPr>
          </a:p>
        </p:txBody>
      </p:sp>
      <p:sp>
        <p:nvSpPr>
          <p:cNvPr id="11" name="Picture Placeholder 2">
            <a:extLst>
              <a:ext uri="{FF2B5EF4-FFF2-40B4-BE49-F238E27FC236}">
                <a16:creationId xmlns:a16="http://schemas.microsoft.com/office/drawing/2014/main" id="{3534184D-91B9-4F78-B21A-AEFFA147D158}"/>
              </a:ext>
            </a:extLst>
          </p:cNvPr>
          <p:cNvSpPr txBox="1">
            <a:spLocks/>
          </p:cNvSpPr>
          <p:nvPr/>
        </p:nvSpPr>
        <p:spPr>
          <a:xfrm>
            <a:off x="6096000" y="0"/>
            <a:ext cx="6102097" cy="6858000"/>
          </a:xfrm>
          <a:prstGeom prst="rect">
            <a:avLst/>
          </a:prstGeom>
          <a:solidFill>
            <a:schemeClr val="bg1">
              <a:lumMod val="75000"/>
            </a:schemeClr>
          </a:solidFill>
        </p:spPr>
      </p:sp>
      <p:pic>
        <p:nvPicPr>
          <p:cNvPr id="6" name="Picture 5">
            <a:extLst>
              <a:ext uri="{FF2B5EF4-FFF2-40B4-BE49-F238E27FC236}">
                <a16:creationId xmlns:a16="http://schemas.microsoft.com/office/drawing/2014/main" id="{921FC915-901B-4A9D-A4ED-98D8B216B1D0}"/>
              </a:ext>
            </a:extLst>
          </p:cNvPr>
          <p:cNvPicPr>
            <a:picLocks noChangeAspect="1"/>
          </p:cNvPicPr>
          <p:nvPr/>
        </p:nvPicPr>
        <p:blipFill>
          <a:blip r:embed="rId2"/>
          <a:stretch>
            <a:fillRect/>
          </a:stretch>
        </p:blipFill>
        <p:spPr>
          <a:xfrm>
            <a:off x="5898994" y="669073"/>
            <a:ext cx="6293005" cy="5196468"/>
          </a:xfrm>
          <a:prstGeom prst="rect">
            <a:avLst/>
          </a:prstGeom>
        </p:spPr>
      </p:pic>
    </p:spTree>
    <p:extLst>
      <p:ext uri="{BB962C8B-B14F-4D97-AF65-F5344CB8AC3E}">
        <p14:creationId xmlns:p14="http://schemas.microsoft.com/office/powerpoint/2010/main" val="38964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716A46-A1BF-4B51-B4F2-E877E845FBA5}"/>
              </a:ext>
            </a:extLst>
          </p:cNvPr>
          <p:cNvSpPr>
            <a:spLocks noGrp="1"/>
          </p:cNvSpPr>
          <p:nvPr>
            <p:ph type="title"/>
          </p:nvPr>
        </p:nvSpPr>
        <p:spPr>
          <a:xfrm>
            <a:off x="643467" y="643467"/>
            <a:ext cx="3805870"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Differentiation</a:t>
            </a:r>
          </a:p>
        </p:txBody>
      </p:sp>
      <p:sp>
        <p:nvSpPr>
          <p:cNvPr id="4" name="Text Placeholder 3">
            <a:extLst>
              <a:ext uri="{FF2B5EF4-FFF2-40B4-BE49-F238E27FC236}">
                <a16:creationId xmlns:a16="http://schemas.microsoft.com/office/drawing/2014/main" id="{840B649F-4A6C-4306-80AF-B86537CB4062}"/>
              </a:ext>
            </a:extLst>
          </p:cNvPr>
          <p:cNvSpPr>
            <a:spLocks noGrp="1"/>
          </p:cNvSpPr>
          <p:nvPr>
            <p:ph type="body" sz="half" idx="2"/>
          </p:nvPr>
        </p:nvSpPr>
        <p:spPr>
          <a:xfrm>
            <a:off x="643468" y="2638044"/>
            <a:ext cx="3363974" cy="3415622"/>
          </a:xfrm>
        </p:spPr>
        <p:txBody>
          <a:bodyPr vert="horz" lIns="91440" tIns="45720" rIns="91440" bIns="45720" rtlCol="0">
            <a:normAutofit/>
          </a:bodyPr>
          <a:lstStyle/>
          <a:p>
            <a:pPr indent="-228600" algn="l">
              <a:buFont typeface="Arial" panose="020B0604020202020204" pitchFamily="34" charset="0"/>
              <a:buChar char="•"/>
            </a:pPr>
            <a:r>
              <a:rPr lang="en-US" dirty="0">
                <a:solidFill>
                  <a:schemeClr val="bg1"/>
                </a:solidFill>
              </a:rPr>
              <a:t>Hugo (2009)</a:t>
            </a:r>
          </a:p>
        </p:txBody>
      </p:sp>
      <p:pic>
        <p:nvPicPr>
          <p:cNvPr id="5" name="Picture 4">
            <a:extLst>
              <a:ext uri="{FF2B5EF4-FFF2-40B4-BE49-F238E27FC236}">
                <a16:creationId xmlns:a16="http://schemas.microsoft.com/office/drawing/2014/main" id="{F12CD94D-A0D2-4166-B36D-D1E59BD93189}"/>
              </a:ext>
            </a:extLst>
          </p:cNvPr>
          <p:cNvPicPr>
            <a:picLocks noChangeAspect="1"/>
          </p:cNvPicPr>
          <p:nvPr/>
        </p:nvPicPr>
        <p:blipFill>
          <a:blip r:embed="rId2"/>
          <a:stretch>
            <a:fillRect/>
          </a:stretch>
        </p:blipFill>
        <p:spPr>
          <a:xfrm>
            <a:off x="5297763" y="850008"/>
            <a:ext cx="6250769" cy="4997116"/>
          </a:xfrm>
          <a:prstGeom prst="rect">
            <a:avLst/>
          </a:prstGeom>
        </p:spPr>
      </p:pic>
    </p:spTree>
    <p:extLst>
      <p:ext uri="{BB962C8B-B14F-4D97-AF65-F5344CB8AC3E}">
        <p14:creationId xmlns:p14="http://schemas.microsoft.com/office/powerpoint/2010/main" val="114013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4BC2-8B60-44FD-A337-27D58BDEC0E0}"/>
              </a:ext>
            </a:extLst>
          </p:cNvPr>
          <p:cNvSpPr>
            <a:spLocks noGrp="1"/>
          </p:cNvSpPr>
          <p:nvPr>
            <p:ph type="title"/>
          </p:nvPr>
        </p:nvSpPr>
        <p:spPr>
          <a:xfrm>
            <a:off x="804672" y="2243828"/>
            <a:ext cx="4486656" cy="1141497"/>
          </a:xfrm>
        </p:spPr>
        <p:txBody>
          <a:bodyPr/>
          <a:lstStyle/>
          <a:p>
            <a:r>
              <a:rPr lang="en-CA" dirty="0"/>
              <a:t>DELINKING</a:t>
            </a:r>
          </a:p>
        </p:txBody>
      </p:sp>
      <p:sp>
        <p:nvSpPr>
          <p:cNvPr id="5" name="Content Placeholder 4">
            <a:extLst>
              <a:ext uri="{FF2B5EF4-FFF2-40B4-BE49-F238E27FC236}">
                <a16:creationId xmlns:a16="http://schemas.microsoft.com/office/drawing/2014/main" id="{EFB121A0-3E16-486D-8386-A540A4A6328F}"/>
              </a:ext>
            </a:extLst>
          </p:cNvPr>
          <p:cNvSpPr>
            <a:spLocks noGrp="1"/>
          </p:cNvSpPr>
          <p:nvPr>
            <p:ph idx="1"/>
          </p:nvPr>
        </p:nvSpPr>
        <p:spPr/>
        <p:txBody>
          <a:bodyPr>
            <a:normAutofit fontScale="92500" lnSpcReduction="10000"/>
          </a:bodyPr>
          <a:lstStyle/>
          <a:p>
            <a:r>
              <a:rPr lang="en-CA" dirty="0"/>
              <a:t>1. Migration and food security have separate global governance and research agendas. The links between migration and food security are largely ignored in the literature and in agendas such as the SDGs, the Global Compacts, the GFMD, World Committee on Food Security etc.</a:t>
            </a:r>
          </a:p>
          <a:p>
            <a:r>
              <a:rPr lang="en-CA" dirty="0"/>
              <a:t>2.  There is a danger that the delinking of migration from food security will be reproduced in emerging work on South-South migration.  One of the aims of this workshop is to explore some of these links and to advocate for closer attention to them in policy and research agendas.</a:t>
            </a:r>
          </a:p>
          <a:p>
            <a:r>
              <a:rPr lang="en-CA" dirty="0"/>
              <a:t>3.  Currently, in the world of food security policy and research, it is as if no-one ever moves. Likewise, in the world of migration policy and research, it is as if no-one ever eats anything.  </a:t>
            </a:r>
          </a:p>
        </p:txBody>
      </p:sp>
      <p:pic>
        <p:nvPicPr>
          <p:cNvPr id="14" name="Picture 13">
            <a:extLst>
              <a:ext uri="{FF2B5EF4-FFF2-40B4-BE49-F238E27FC236}">
                <a16:creationId xmlns:a16="http://schemas.microsoft.com/office/drawing/2014/main" id="{53BD1F70-37EC-4445-A8D1-F0667E1E5B04}"/>
              </a:ext>
            </a:extLst>
          </p:cNvPr>
          <p:cNvPicPr>
            <a:picLocks noChangeAspect="1"/>
          </p:cNvPicPr>
          <p:nvPr/>
        </p:nvPicPr>
        <p:blipFill>
          <a:blip r:embed="rId2"/>
          <a:stretch>
            <a:fillRect/>
          </a:stretch>
        </p:blipFill>
        <p:spPr>
          <a:xfrm>
            <a:off x="1570616" y="3429000"/>
            <a:ext cx="3028816" cy="2078915"/>
          </a:xfrm>
          <a:prstGeom prst="rect">
            <a:avLst/>
          </a:prstGeom>
        </p:spPr>
      </p:pic>
      <p:sp>
        <p:nvSpPr>
          <p:cNvPr id="6" name="Text Placeholder 5">
            <a:extLst>
              <a:ext uri="{FF2B5EF4-FFF2-40B4-BE49-F238E27FC236}">
                <a16:creationId xmlns:a16="http://schemas.microsoft.com/office/drawing/2014/main" id="{AD5625FB-5BB0-4A0C-915A-ED984B50865C}"/>
              </a:ext>
            </a:extLst>
          </p:cNvPr>
          <p:cNvSpPr>
            <a:spLocks noGrp="1"/>
          </p:cNvSpPr>
          <p:nvPr>
            <p:ph type="body" sz="half" idx="2"/>
          </p:nvPr>
        </p:nvSpPr>
        <p:spPr/>
        <p:txBody>
          <a:bodyPr/>
          <a:lstStyle/>
          <a:p>
            <a:endParaRPr lang="en-CA" dirty="0"/>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B284B4B0-844A-4018-AEB6-00A67110FF9C}"/>
                  </a:ext>
                </a:extLst>
              </p14:cNvPr>
              <p14:cNvContentPartPr/>
              <p14:nvPr/>
            </p14:nvContentPartPr>
            <p14:xfrm>
              <a:off x="2215504" y="2753471"/>
              <a:ext cx="360" cy="360"/>
            </p14:xfrm>
          </p:contentPart>
        </mc:Choice>
        <mc:Fallback xmlns="">
          <p:pic>
            <p:nvPicPr>
              <p:cNvPr id="10" name="Ink 9">
                <a:extLst>
                  <a:ext uri="{FF2B5EF4-FFF2-40B4-BE49-F238E27FC236}">
                    <a16:creationId xmlns:a16="http://schemas.microsoft.com/office/drawing/2014/main" id="{B284B4B0-844A-4018-AEB6-00A67110FF9C}"/>
                  </a:ext>
                </a:extLst>
              </p:cNvPr>
              <p:cNvPicPr/>
              <p:nvPr/>
            </p:nvPicPr>
            <p:blipFill>
              <a:blip r:embed="rId4"/>
              <a:stretch>
                <a:fillRect/>
              </a:stretch>
            </p:blipFill>
            <p:spPr>
              <a:xfrm>
                <a:off x="2161864" y="264583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D1EF83BA-E16D-4485-B713-F6C2FCE56369}"/>
                  </a:ext>
                </a:extLst>
              </p14:cNvPr>
              <p14:cNvContentPartPr/>
              <p14:nvPr/>
            </p14:nvContentPartPr>
            <p14:xfrm>
              <a:off x="2215504" y="2633496"/>
              <a:ext cx="408960" cy="362160"/>
            </p14:xfrm>
          </p:contentPart>
        </mc:Choice>
        <mc:Fallback>
          <p:pic>
            <p:nvPicPr>
              <p:cNvPr id="11" name="Ink 10">
                <a:extLst>
                  <a:ext uri="{FF2B5EF4-FFF2-40B4-BE49-F238E27FC236}">
                    <a16:creationId xmlns:a16="http://schemas.microsoft.com/office/drawing/2014/main" id="{D1EF83BA-E16D-4485-B713-F6C2FCE56369}"/>
                  </a:ext>
                </a:extLst>
              </p:cNvPr>
              <p:cNvPicPr/>
              <p:nvPr/>
            </p:nvPicPr>
            <p:blipFill>
              <a:blip r:embed="rId6"/>
              <a:stretch>
                <a:fillRect/>
              </a:stretch>
            </p:blipFill>
            <p:spPr>
              <a:xfrm>
                <a:off x="2161504" y="2525496"/>
                <a:ext cx="516600" cy="577800"/>
              </a:xfrm>
              <a:prstGeom prst="rect">
                <a:avLst/>
              </a:prstGeom>
            </p:spPr>
          </p:pic>
        </mc:Fallback>
      </mc:AlternateContent>
    </p:spTree>
    <p:extLst>
      <p:ext uri="{BB962C8B-B14F-4D97-AF65-F5344CB8AC3E}">
        <p14:creationId xmlns:p14="http://schemas.microsoft.com/office/powerpoint/2010/main" val="404709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AB4F-48FA-4383-9248-32D1EA162B7D}"/>
              </a:ext>
            </a:extLst>
          </p:cNvPr>
          <p:cNvSpPr>
            <a:spLocks noGrp="1"/>
          </p:cNvSpPr>
          <p:nvPr>
            <p:ph type="title"/>
          </p:nvPr>
        </p:nvSpPr>
        <p:spPr/>
        <p:txBody>
          <a:bodyPr/>
          <a:lstStyle/>
          <a:p>
            <a:r>
              <a:rPr lang="en-CA" dirty="0"/>
              <a:t>FOUNDATIONAL ISSUES </a:t>
            </a:r>
          </a:p>
        </p:txBody>
      </p:sp>
      <p:sp>
        <p:nvSpPr>
          <p:cNvPr id="3" name="Content Placeholder 2">
            <a:extLst>
              <a:ext uri="{FF2B5EF4-FFF2-40B4-BE49-F238E27FC236}">
                <a16:creationId xmlns:a16="http://schemas.microsoft.com/office/drawing/2014/main" id="{87F856E7-2295-4D25-9F34-3ED27668B7A3}"/>
              </a:ext>
            </a:extLst>
          </p:cNvPr>
          <p:cNvSpPr>
            <a:spLocks noGrp="1"/>
          </p:cNvSpPr>
          <p:nvPr>
            <p:ph idx="1"/>
          </p:nvPr>
        </p:nvSpPr>
        <p:spPr>
          <a:xfrm>
            <a:off x="2231136" y="2415019"/>
            <a:ext cx="7729728" cy="3738355"/>
          </a:xfrm>
        </p:spPr>
        <p:txBody>
          <a:bodyPr/>
          <a:lstStyle/>
          <a:p>
            <a:r>
              <a:rPr lang="en-CA" dirty="0"/>
              <a:t>Directions</a:t>
            </a:r>
          </a:p>
          <a:p>
            <a:r>
              <a:rPr lang="en-CA" dirty="0"/>
              <a:t>Difference</a:t>
            </a:r>
          </a:p>
          <a:p>
            <a:r>
              <a:rPr lang="en-CA" dirty="0"/>
              <a:t>Definitions</a:t>
            </a:r>
          </a:p>
          <a:p>
            <a:r>
              <a:rPr lang="en-CA" dirty="0"/>
              <a:t>Disaggregation</a:t>
            </a:r>
          </a:p>
          <a:p>
            <a:r>
              <a:rPr lang="en-CA" dirty="0"/>
              <a:t>Differentiation</a:t>
            </a:r>
          </a:p>
          <a:p>
            <a:r>
              <a:rPr lang="en-CA" dirty="0"/>
              <a:t>Delinking</a:t>
            </a:r>
          </a:p>
          <a:p>
            <a:endParaRPr lang="en-CA" dirty="0"/>
          </a:p>
        </p:txBody>
      </p:sp>
      <p:pic>
        <p:nvPicPr>
          <p:cNvPr id="4" name="Picture 3">
            <a:extLst>
              <a:ext uri="{FF2B5EF4-FFF2-40B4-BE49-F238E27FC236}">
                <a16:creationId xmlns:a16="http://schemas.microsoft.com/office/drawing/2014/main" id="{0DAF9521-0DFE-40C7-BB86-7ED448CE4934}"/>
              </a:ext>
            </a:extLst>
          </p:cNvPr>
          <p:cNvPicPr>
            <a:picLocks noChangeAspect="1"/>
          </p:cNvPicPr>
          <p:nvPr/>
        </p:nvPicPr>
        <p:blipFill>
          <a:blip r:embed="rId2"/>
          <a:stretch>
            <a:fillRect/>
          </a:stretch>
        </p:blipFill>
        <p:spPr>
          <a:xfrm>
            <a:off x="4747570" y="2334408"/>
            <a:ext cx="7225691" cy="3818965"/>
          </a:xfrm>
          <a:prstGeom prst="rect">
            <a:avLst/>
          </a:prstGeom>
        </p:spPr>
      </p:pic>
    </p:spTree>
    <p:extLst>
      <p:ext uri="{BB962C8B-B14F-4D97-AF65-F5344CB8AC3E}">
        <p14:creationId xmlns:p14="http://schemas.microsoft.com/office/powerpoint/2010/main" val="304611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6B39-EE95-4D27-A239-631704B3E82D}"/>
              </a:ext>
            </a:extLst>
          </p:cNvPr>
          <p:cNvSpPr>
            <a:spLocks noGrp="1"/>
          </p:cNvSpPr>
          <p:nvPr>
            <p:ph type="title"/>
          </p:nvPr>
        </p:nvSpPr>
        <p:spPr>
          <a:xfrm>
            <a:off x="2231136" y="964692"/>
            <a:ext cx="7729728" cy="1188720"/>
          </a:xfrm>
        </p:spPr>
        <p:txBody>
          <a:bodyPr>
            <a:normAutofit/>
          </a:bodyPr>
          <a:lstStyle/>
          <a:p>
            <a:r>
              <a:rPr lang="en-CA" dirty="0" err="1"/>
              <a:t>DIrections</a:t>
            </a:r>
            <a:endParaRPr lang="en-CA" dirty="0"/>
          </a:p>
        </p:txBody>
      </p:sp>
      <p:graphicFrame>
        <p:nvGraphicFramePr>
          <p:cNvPr id="5" name="Content Placeholder 2">
            <a:extLst>
              <a:ext uri="{FF2B5EF4-FFF2-40B4-BE49-F238E27FC236}">
                <a16:creationId xmlns:a16="http://schemas.microsoft.com/office/drawing/2014/main" id="{DABC0B99-5AB8-418A-87CE-3C2C1B1BCA66}"/>
              </a:ext>
            </a:extLst>
          </p:cNvPr>
          <p:cNvGraphicFramePr>
            <a:graphicFrameLocks noGrp="1"/>
          </p:cNvGraphicFramePr>
          <p:nvPr>
            <p:ph idx="1"/>
            <p:extLst>
              <p:ext uri="{D42A27DB-BD31-4B8C-83A1-F6EECF244321}">
                <p14:modId xmlns:p14="http://schemas.microsoft.com/office/powerpoint/2010/main" val="403631327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08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5D6AF-5637-482D-8A3C-138D2E06D6AE}"/>
              </a:ext>
            </a:extLst>
          </p:cNvPr>
          <p:cNvPicPr>
            <a:picLocks noChangeAspect="1"/>
          </p:cNvPicPr>
          <p:nvPr/>
        </p:nvPicPr>
        <p:blipFill>
          <a:blip r:embed="rId2"/>
          <a:stretch>
            <a:fillRect/>
          </a:stretch>
        </p:blipFill>
        <p:spPr>
          <a:xfrm>
            <a:off x="1729952" y="549413"/>
            <a:ext cx="4286250" cy="3242062"/>
          </a:xfrm>
          <a:prstGeom prst="rect">
            <a:avLst/>
          </a:prstGeom>
        </p:spPr>
      </p:pic>
      <p:pic>
        <p:nvPicPr>
          <p:cNvPr id="6" name="Picture 5">
            <a:extLst>
              <a:ext uri="{FF2B5EF4-FFF2-40B4-BE49-F238E27FC236}">
                <a16:creationId xmlns:a16="http://schemas.microsoft.com/office/drawing/2014/main" id="{13C9E1E1-A448-476E-83DF-80F74C23B150}"/>
              </a:ext>
            </a:extLst>
          </p:cNvPr>
          <p:cNvPicPr>
            <a:picLocks noChangeAspect="1"/>
          </p:cNvPicPr>
          <p:nvPr/>
        </p:nvPicPr>
        <p:blipFill>
          <a:blip r:embed="rId3"/>
          <a:stretch>
            <a:fillRect/>
          </a:stretch>
        </p:blipFill>
        <p:spPr>
          <a:xfrm>
            <a:off x="1704095" y="3886200"/>
            <a:ext cx="4286250" cy="2971800"/>
          </a:xfrm>
          <a:prstGeom prst="rect">
            <a:avLst/>
          </a:prstGeom>
        </p:spPr>
      </p:pic>
      <p:pic>
        <p:nvPicPr>
          <p:cNvPr id="8" name="Picture 7">
            <a:extLst>
              <a:ext uri="{FF2B5EF4-FFF2-40B4-BE49-F238E27FC236}">
                <a16:creationId xmlns:a16="http://schemas.microsoft.com/office/drawing/2014/main" id="{AF8ABD02-09EC-4FBC-A1AD-D3909643DD06}"/>
              </a:ext>
            </a:extLst>
          </p:cNvPr>
          <p:cNvPicPr>
            <a:picLocks noChangeAspect="1"/>
          </p:cNvPicPr>
          <p:nvPr/>
        </p:nvPicPr>
        <p:blipFill>
          <a:blip r:embed="rId4"/>
          <a:stretch>
            <a:fillRect/>
          </a:stretch>
        </p:blipFill>
        <p:spPr>
          <a:xfrm>
            <a:off x="6302968" y="3886199"/>
            <a:ext cx="4556696" cy="2971801"/>
          </a:xfrm>
          <a:prstGeom prst="rect">
            <a:avLst/>
          </a:prstGeom>
        </p:spPr>
      </p:pic>
      <p:pic>
        <p:nvPicPr>
          <p:cNvPr id="3" name="Picture 2">
            <a:extLst>
              <a:ext uri="{FF2B5EF4-FFF2-40B4-BE49-F238E27FC236}">
                <a16:creationId xmlns:a16="http://schemas.microsoft.com/office/drawing/2014/main" id="{B5FC476C-B296-4E87-932E-BC0956571995}"/>
              </a:ext>
            </a:extLst>
          </p:cNvPr>
          <p:cNvPicPr>
            <a:picLocks noChangeAspect="1"/>
          </p:cNvPicPr>
          <p:nvPr/>
        </p:nvPicPr>
        <p:blipFill>
          <a:blip r:embed="rId5"/>
          <a:stretch>
            <a:fillRect/>
          </a:stretch>
        </p:blipFill>
        <p:spPr>
          <a:xfrm>
            <a:off x="6302968" y="549413"/>
            <a:ext cx="4556696" cy="3260587"/>
          </a:xfrm>
          <a:prstGeom prst="rect">
            <a:avLst/>
          </a:prstGeom>
        </p:spPr>
      </p:pic>
      <p:sp>
        <p:nvSpPr>
          <p:cNvPr id="7" name="TextBox 6">
            <a:extLst>
              <a:ext uri="{FF2B5EF4-FFF2-40B4-BE49-F238E27FC236}">
                <a16:creationId xmlns:a16="http://schemas.microsoft.com/office/drawing/2014/main" id="{70D17CFD-1508-4CD0-BFF6-2976C0156284}"/>
              </a:ext>
            </a:extLst>
          </p:cNvPr>
          <p:cNvSpPr txBox="1"/>
          <p:nvPr/>
        </p:nvSpPr>
        <p:spPr>
          <a:xfrm>
            <a:off x="1948873" y="812800"/>
            <a:ext cx="3796145" cy="369332"/>
          </a:xfrm>
          <a:prstGeom prst="rect">
            <a:avLst/>
          </a:prstGeom>
          <a:noFill/>
        </p:spPr>
        <p:txBody>
          <a:bodyPr wrap="square" rtlCol="0">
            <a:spAutoFit/>
          </a:bodyPr>
          <a:lstStyle/>
          <a:p>
            <a:r>
              <a:rPr lang="en-CA" dirty="0">
                <a:solidFill>
                  <a:srgbClr val="FF0000"/>
                </a:solidFill>
              </a:rPr>
              <a:t>                MEXICO-USA</a:t>
            </a:r>
          </a:p>
        </p:txBody>
      </p:sp>
      <p:sp>
        <p:nvSpPr>
          <p:cNvPr id="9" name="TextBox 8">
            <a:extLst>
              <a:ext uri="{FF2B5EF4-FFF2-40B4-BE49-F238E27FC236}">
                <a16:creationId xmlns:a16="http://schemas.microsoft.com/office/drawing/2014/main" id="{D6FC576E-E3BE-4CC2-B8E1-BF0D42576182}"/>
              </a:ext>
            </a:extLst>
          </p:cNvPr>
          <p:cNvSpPr txBox="1"/>
          <p:nvPr/>
        </p:nvSpPr>
        <p:spPr>
          <a:xfrm>
            <a:off x="1948873" y="4359564"/>
            <a:ext cx="3685309" cy="369332"/>
          </a:xfrm>
          <a:prstGeom prst="rect">
            <a:avLst/>
          </a:prstGeom>
          <a:noFill/>
        </p:spPr>
        <p:txBody>
          <a:bodyPr wrap="square" rtlCol="0">
            <a:spAutoFit/>
          </a:bodyPr>
          <a:lstStyle/>
          <a:p>
            <a:r>
              <a:rPr lang="en-CA" dirty="0">
                <a:solidFill>
                  <a:srgbClr val="FF0000"/>
                </a:solidFill>
              </a:rPr>
              <a:t>          INDIA-BANGLADESH</a:t>
            </a:r>
          </a:p>
        </p:txBody>
      </p:sp>
      <p:sp>
        <p:nvSpPr>
          <p:cNvPr id="10" name="TextBox 9">
            <a:extLst>
              <a:ext uri="{FF2B5EF4-FFF2-40B4-BE49-F238E27FC236}">
                <a16:creationId xmlns:a16="http://schemas.microsoft.com/office/drawing/2014/main" id="{AB232D19-CE92-4D0A-AFD1-1E27A6DF8AA8}"/>
              </a:ext>
            </a:extLst>
          </p:cNvPr>
          <p:cNvSpPr txBox="1"/>
          <p:nvPr/>
        </p:nvSpPr>
        <p:spPr>
          <a:xfrm>
            <a:off x="7352145" y="960582"/>
            <a:ext cx="2890982" cy="369332"/>
          </a:xfrm>
          <a:prstGeom prst="rect">
            <a:avLst/>
          </a:prstGeom>
          <a:noFill/>
        </p:spPr>
        <p:txBody>
          <a:bodyPr wrap="square" rtlCol="0">
            <a:spAutoFit/>
          </a:bodyPr>
          <a:lstStyle/>
          <a:p>
            <a:r>
              <a:rPr lang="en-CA" dirty="0">
                <a:solidFill>
                  <a:srgbClr val="FF0000"/>
                </a:solidFill>
              </a:rPr>
              <a:t>PAKISTAN-AFGHANISTAN</a:t>
            </a:r>
          </a:p>
        </p:txBody>
      </p:sp>
      <p:sp>
        <p:nvSpPr>
          <p:cNvPr id="11" name="TextBox 10">
            <a:extLst>
              <a:ext uri="{FF2B5EF4-FFF2-40B4-BE49-F238E27FC236}">
                <a16:creationId xmlns:a16="http://schemas.microsoft.com/office/drawing/2014/main" id="{79122883-A71B-404D-808A-72DC1E4AD243}"/>
              </a:ext>
            </a:extLst>
          </p:cNvPr>
          <p:cNvSpPr txBox="1"/>
          <p:nvPr/>
        </p:nvSpPr>
        <p:spPr>
          <a:xfrm>
            <a:off x="7232073" y="4276436"/>
            <a:ext cx="3177309" cy="369332"/>
          </a:xfrm>
          <a:prstGeom prst="rect">
            <a:avLst/>
          </a:prstGeom>
          <a:noFill/>
        </p:spPr>
        <p:txBody>
          <a:bodyPr wrap="square" rtlCol="0">
            <a:spAutoFit/>
          </a:bodyPr>
          <a:lstStyle/>
          <a:p>
            <a:r>
              <a:rPr lang="en-CA" dirty="0">
                <a:solidFill>
                  <a:srgbClr val="FF0000"/>
                </a:solidFill>
              </a:rPr>
              <a:t>SOUTH AFRICA-ZIMBABWE</a:t>
            </a:r>
          </a:p>
        </p:txBody>
      </p:sp>
    </p:spTree>
    <p:extLst>
      <p:ext uri="{BB962C8B-B14F-4D97-AF65-F5344CB8AC3E}">
        <p14:creationId xmlns:p14="http://schemas.microsoft.com/office/powerpoint/2010/main" val="41549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56B39-EE95-4D27-A239-631704B3E82D}"/>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CA">
                <a:solidFill>
                  <a:schemeClr val="bg1"/>
                </a:solidFill>
              </a:rPr>
              <a:t>DIFFERENCE</a:t>
            </a:r>
          </a:p>
        </p:txBody>
      </p:sp>
      <p:graphicFrame>
        <p:nvGraphicFramePr>
          <p:cNvPr id="23" name="Content Placeholder 2">
            <a:extLst>
              <a:ext uri="{FF2B5EF4-FFF2-40B4-BE49-F238E27FC236}">
                <a16:creationId xmlns:a16="http://schemas.microsoft.com/office/drawing/2014/main" id="{88CC6063-14BF-4869-A5DA-4C7F67CCC2E8}"/>
              </a:ext>
            </a:extLst>
          </p:cNvPr>
          <p:cNvGraphicFramePr>
            <a:graphicFrameLocks noGrp="1"/>
          </p:cNvGraphicFramePr>
          <p:nvPr>
            <p:ph idx="1"/>
            <p:extLst>
              <p:ext uri="{D42A27DB-BD31-4B8C-83A1-F6EECF244321}">
                <p14:modId xmlns:p14="http://schemas.microsoft.com/office/powerpoint/2010/main" val="1056266604"/>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04902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521515-1DAA-4CA9-B176-A1B2A87CC2C9}"/>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CA" dirty="0" err="1">
                <a:solidFill>
                  <a:schemeClr val="bg1"/>
                </a:solidFill>
              </a:rPr>
              <a:t>definitionS</a:t>
            </a:r>
            <a:endParaRPr lang="en-CA" dirty="0">
              <a:solidFill>
                <a:schemeClr val="bg1"/>
              </a:solidFill>
            </a:endParaRPr>
          </a:p>
        </p:txBody>
      </p:sp>
      <p:graphicFrame>
        <p:nvGraphicFramePr>
          <p:cNvPr id="4" name="Content Placeholder 3">
            <a:extLst>
              <a:ext uri="{FF2B5EF4-FFF2-40B4-BE49-F238E27FC236}">
                <a16:creationId xmlns:a16="http://schemas.microsoft.com/office/drawing/2014/main" id="{8DACE5B1-B9D6-9F44-A24B-3428D1A3B09F}"/>
              </a:ext>
            </a:extLst>
          </p:cNvPr>
          <p:cNvGraphicFramePr>
            <a:graphicFrameLocks noGrp="1"/>
          </p:cNvGraphicFramePr>
          <p:nvPr>
            <p:ph idx="1"/>
            <p:extLst>
              <p:ext uri="{D42A27DB-BD31-4B8C-83A1-F6EECF244321}">
                <p14:modId xmlns:p14="http://schemas.microsoft.com/office/powerpoint/2010/main" val="2938139172"/>
              </p:ext>
            </p:extLst>
          </p:nvPr>
        </p:nvGraphicFramePr>
        <p:xfrm>
          <a:off x="5619750" y="965200"/>
          <a:ext cx="5607050" cy="492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67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FC7A04A-5534-4008-8B7A-7E23B19EB826}"/>
              </a:ext>
            </a:extLst>
          </p:cNvPr>
          <p:cNvPicPr>
            <a:picLocks noChangeAspect="1"/>
          </p:cNvPicPr>
          <p:nvPr/>
        </p:nvPicPr>
        <p:blipFill>
          <a:blip r:embed="rId2"/>
          <a:stretch>
            <a:fillRect/>
          </a:stretch>
        </p:blipFill>
        <p:spPr>
          <a:xfrm>
            <a:off x="641180" y="1385042"/>
            <a:ext cx="6410084" cy="4101975"/>
          </a:xfrm>
          <a:prstGeom prst="rect">
            <a:avLst/>
          </a:prstGeom>
        </p:spPr>
      </p:pic>
      <p:sp>
        <p:nvSpPr>
          <p:cNvPr id="1031" name="Rectangle 74">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migration by HDI">
            <a:extLst>
              <a:ext uri="{FF2B5EF4-FFF2-40B4-BE49-F238E27FC236}">
                <a16:creationId xmlns:a16="http://schemas.microsoft.com/office/drawing/2014/main" id="{8634FE74-7279-48A9-8B65-0D1E8B3667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5873" y="652530"/>
            <a:ext cx="3854945" cy="2457527"/>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76">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Image result for international migrants by income group">
            <a:extLst>
              <a:ext uri="{FF2B5EF4-FFF2-40B4-BE49-F238E27FC236}">
                <a16:creationId xmlns:a16="http://schemas.microsoft.com/office/drawing/2014/main" id="{7CDD4146-E04A-46C1-8783-792D6530FB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5873" y="3779339"/>
            <a:ext cx="3854945" cy="240934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D081CDD1-6A9D-4D2E-ADB1-D14ABB25D72E}"/>
              </a:ext>
            </a:extLst>
          </p:cNvPr>
          <p:cNvSpPr>
            <a:spLocks noGrp="1"/>
          </p:cNvSpPr>
          <p:nvPr>
            <p:ph idx="4294967295"/>
          </p:nvPr>
        </p:nvSpPr>
        <p:spPr>
          <a:xfrm>
            <a:off x="6172958" y="-619317"/>
            <a:ext cx="7769783" cy="2583559"/>
          </a:xfrm>
        </p:spPr>
        <p:txBody>
          <a:bodyPr vert="horz" lIns="91440" tIns="45720" rIns="91440" bIns="45720" rtlCol="0" anchor="ctr">
            <a:normAutofit fontScale="25000" lnSpcReduction="20000"/>
          </a:bodyPr>
          <a:lstStyle/>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228600" lvl="1" indent="0">
              <a:lnSpc>
                <a:spcPct val="90000"/>
              </a:lnSpc>
              <a:buSzPct val="50000"/>
              <a:buNone/>
            </a:pPr>
            <a:endParaRPr lang="en-US" sz="500">
              <a:solidFill>
                <a:schemeClr val="bg1"/>
              </a:solidFill>
            </a:endParaRPr>
          </a:p>
          <a:p>
            <a:pPr marL="0" indent="0">
              <a:lnSpc>
                <a:spcPct val="90000"/>
              </a:lnSpc>
              <a:buClr>
                <a:srgbClr val="9BAFB5"/>
              </a:buClr>
              <a:buNone/>
            </a:pPr>
            <a:endParaRPr lang="en-US" sz="500">
              <a:solidFill>
                <a:schemeClr val="bg1"/>
              </a:solidFill>
              <a:latin typeface="Gill Sans MT" panose="020B0502020104020203" pitchFamily="34" charset="0"/>
            </a:endParaRPr>
          </a:p>
          <a:p>
            <a:pPr marL="0" indent="0">
              <a:lnSpc>
                <a:spcPct val="90000"/>
              </a:lnSpc>
              <a:buClr>
                <a:srgbClr val="9BAFB5"/>
              </a:buClr>
              <a:buNone/>
            </a:pPr>
            <a:endParaRPr lang="en-US" sz="500">
              <a:solidFill>
                <a:schemeClr val="bg1"/>
              </a:solidFill>
              <a:latin typeface="Gill Sans MT" panose="020B0502020104020203" pitchFamily="34" charset="0"/>
            </a:endParaRPr>
          </a:p>
          <a:p>
            <a:pPr marL="0" indent="0">
              <a:lnSpc>
                <a:spcPct val="90000"/>
              </a:lnSpc>
              <a:buClr>
                <a:srgbClr val="9BAFB5"/>
              </a:buClr>
              <a:buNone/>
            </a:pPr>
            <a:endParaRPr lang="en-US" sz="500">
              <a:solidFill>
                <a:schemeClr val="bg1"/>
              </a:solidFill>
              <a:latin typeface="Gill Sans MT" panose="020B0502020104020203" pitchFamily="34" charset="0"/>
            </a:endParaRPr>
          </a:p>
          <a:p>
            <a:pPr marL="0" indent="0">
              <a:lnSpc>
                <a:spcPct val="90000"/>
              </a:lnSpc>
              <a:buClr>
                <a:srgbClr val="9BAFB5"/>
              </a:buClr>
              <a:buNone/>
            </a:pPr>
            <a:endParaRPr lang="en-US" sz="500">
              <a:solidFill>
                <a:schemeClr val="bg1"/>
              </a:solidFill>
              <a:latin typeface="Gill Sans MT" panose="020B0502020104020203" pitchFamily="34" charset="0"/>
            </a:endParaRPr>
          </a:p>
          <a:p>
            <a:pPr marL="0" indent="0">
              <a:lnSpc>
                <a:spcPct val="90000"/>
              </a:lnSpc>
              <a:buClr>
                <a:srgbClr val="9BAFB5"/>
              </a:buClr>
              <a:buNone/>
            </a:pPr>
            <a:r>
              <a:rPr lang="en-US" sz="500">
                <a:solidFill>
                  <a:schemeClr val="bg1"/>
                </a:solidFill>
                <a:latin typeface="Gill Sans MT" panose="020B0502020104020203" pitchFamily="34" charset="0"/>
              </a:rPr>
              <a:t> </a:t>
            </a:r>
          </a:p>
          <a:p>
            <a:pPr marL="0" indent="0">
              <a:lnSpc>
                <a:spcPct val="90000"/>
              </a:lnSpc>
              <a:buClr>
                <a:srgbClr val="9BAFB5"/>
              </a:buClr>
              <a:buNone/>
            </a:pPr>
            <a:endParaRPr lang="en-US" sz="500" b="1">
              <a:solidFill>
                <a:schemeClr val="bg1"/>
              </a:solidFill>
              <a:latin typeface="Gill Sans MT" panose="020B0502020104020203" pitchFamily="34" charset="0"/>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b="1">
              <a:solidFill>
                <a:schemeClr val="bg1"/>
              </a:solidFill>
              <a:latin typeface="Gill Sans MT" panose="020B0502020104020203" pitchFamily="34" charset="0"/>
              <a:cs typeface="Verdana"/>
            </a:endParaRPr>
          </a:p>
          <a:p>
            <a:pPr marL="0" lvl="0" indent="0">
              <a:lnSpc>
                <a:spcPct val="90000"/>
              </a:lnSpc>
              <a:buClr>
                <a:srgbClr val="9BAFB5"/>
              </a:buClr>
              <a:buNone/>
            </a:pPr>
            <a:endParaRPr lang="en-US" sz="500">
              <a:solidFill>
                <a:schemeClr val="bg1"/>
              </a:solidFill>
              <a:latin typeface="Gill Sans MT" panose="020B0502020104020203" pitchFamily="34" charset="0"/>
              <a:cs typeface="Verdana"/>
            </a:endParaRPr>
          </a:p>
          <a:p>
            <a:pPr marL="0" indent="0">
              <a:lnSpc>
                <a:spcPct val="90000"/>
              </a:lnSpc>
              <a:buNone/>
            </a:pPr>
            <a:endParaRPr lang="en-US" sz="500">
              <a:solidFill>
                <a:schemeClr val="bg1"/>
              </a:solidFill>
            </a:endParaRPr>
          </a:p>
          <a:p>
            <a:pPr marL="0" indent="0">
              <a:lnSpc>
                <a:spcPct val="90000"/>
              </a:lnSpc>
              <a:buNone/>
            </a:pPr>
            <a:r>
              <a:rPr lang="en-US" sz="500" b="1">
                <a:solidFill>
                  <a:schemeClr val="accent3">
                    <a:lumMod val="50000"/>
                  </a:schemeClr>
                </a:solidFill>
                <a:latin typeface="Verdana"/>
                <a:cs typeface="Verdana"/>
              </a:rPr>
              <a:t>  </a:t>
            </a:r>
            <a:endParaRPr lang="en-US" sz="500">
              <a:solidFill>
                <a:schemeClr val="bg1"/>
              </a:solidFill>
            </a:endParaRPr>
          </a:p>
          <a:p>
            <a:pPr>
              <a:lnSpc>
                <a:spcPct val="90000"/>
              </a:lnSpc>
            </a:pPr>
            <a:endParaRPr lang="en-US" sz="500">
              <a:solidFill>
                <a:schemeClr val="bg1"/>
              </a:solidFill>
            </a:endParaRPr>
          </a:p>
        </p:txBody>
      </p:sp>
    </p:spTree>
    <p:extLst>
      <p:ext uri="{BB962C8B-B14F-4D97-AF65-F5344CB8AC3E}">
        <p14:creationId xmlns:p14="http://schemas.microsoft.com/office/powerpoint/2010/main" val="40985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CA24-D5D4-47B7-AB15-07795D684901}"/>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sz="1800" dirty="0"/>
              <a:t>Disaggregation - DISTANCE</a:t>
            </a:r>
          </a:p>
        </p:txBody>
      </p:sp>
      <p:sp>
        <p:nvSpPr>
          <p:cNvPr id="4" name="Text Placeholder 3">
            <a:extLst>
              <a:ext uri="{FF2B5EF4-FFF2-40B4-BE49-F238E27FC236}">
                <a16:creationId xmlns:a16="http://schemas.microsoft.com/office/drawing/2014/main" id="{7E5D7505-CCA8-4CC5-B9C8-DCED4D393235}"/>
              </a:ext>
            </a:extLst>
          </p:cNvPr>
          <p:cNvSpPr>
            <a:spLocks noGrp="1"/>
          </p:cNvSpPr>
          <p:nvPr>
            <p:ph type="body" sz="half" idx="2"/>
          </p:nvPr>
        </p:nvSpPr>
        <p:spPr>
          <a:xfrm>
            <a:off x="1121822" y="4352544"/>
            <a:ext cx="2410650" cy="1239894"/>
          </a:xfrm>
        </p:spPr>
        <p:txBody>
          <a:bodyPr vert="horz" lIns="91440" tIns="45720" rIns="91440" bIns="45720" rtlCol="0">
            <a:normAutofit/>
          </a:bodyPr>
          <a:lstStyle/>
          <a:p>
            <a:r>
              <a:rPr lang="en-US" sz="1800" dirty="0">
                <a:solidFill>
                  <a:schemeClr val="tx1">
                    <a:lumMod val="75000"/>
                    <a:lumOff val="25000"/>
                  </a:schemeClr>
                </a:solidFill>
              </a:rPr>
              <a:t>Most South-South Migration is  intra-regional (and between </a:t>
            </a:r>
            <a:r>
              <a:rPr lang="en-US" sz="1800" dirty="0" err="1">
                <a:solidFill>
                  <a:schemeClr val="tx1">
                    <a:lumMod val="75000"/>
                    <a:lumOff val="25000"/>
                  </a:schemeClr>
                </a:solidFill>
              </a:rPr>
              <a:t>neighbours</a:t>
            </a:r>
            <a:r>
              <a:rPr lang="en-US" sz="1800" dirty="0">
                <a:solidFill>
                  <a:schemeClr val="tx1">
                    <a:lumMod val="75000"/>
                    <a:lumOff val="25000"/>
                  </a:schemeClr>
                </a:solidFill>
              </a:rPr>
              <a:t>)</a:t>
            </a:r>
          </a:p>
        </p:txBody>
      </p:sp>
      <p:pic>
        <p:nvPicPr>
          <p:cNvPr id="11" name="Picture Placeholder 10">
            <a:extLst>
              <a:ext uri="{FF2B5EF4-FFF2-40B4-BE49-F238E27FC236}">
                <a16:creationId xmlns:a16="http://schemas.microsoft.com/office/drawing/2014/main" id="{84478F73-134D-4E70-B6DF-8E3C9AA6289A}"/>
              </a:ext>
            </a:extLst>
          </p:cNvPr>
          <p:cNvPicPr>
            <a:picLocks noGrp="1" noChangeAspect="1"/>
          </p:cNvPicPr>
          <p:nvPr>
            <p:ph type="pic" idx="1"/>
          </p:nvPr>
        </p:nvPicPr>
        <p:blipFill>
          <a:blip r:embed="rId2"/>
          <a:srcRect l="15705" r="15705"/>
          <a:stretch>
            <a:fillRect/>
          </a:stretch>
        </p:blipFill>
        <p:spPr>
          <a:xfrm>
            <a:off x="6089903" y="0"/>
            <a:ext cx="6102097" cy="6858000"/>
          </a:xfrm>
          <a:prstGeom prst="rect">
            <a:avLst/>
          </a:prstGeom>
        </p:spPr>
      </p:pic>
    </p:spTree>
    <p:extLst>
      <p:ext uri="{BB962C8B-B14F-4D97-AF65-F5344CB8AC3E}">
        <p14:creationId xmlns:p14="http://schemas.microsoft.com/office/powerpoint/2010/main" val="358561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537A-7D57-47A8-A6DE-3DF1E92299C2}"/>
              </a:ext>
            </a:extLst>
          </p:cNvPr>
          <p:cNvSpPr>
            <a:spLocks noGrp="1"/>
          </p:cNvSpPr>
          <p:nvPr>
            <p:ph type="title"/>
          </p:nvPr>
        </p:nvSpPr>
        <p:spPr>
          <a:xfrm>
            <a:off x="804672" y="964692"/>
            <a:ext cx="3066937" cy="1188720"/>
          </a:xfrm>
        </p:spPr>
        <p:txBody>
          <a:bodyPr vert="horz" lIns="182880" tIns="182880" rIns="182880" bIns="182880" rtlCol="0" anchor="ctr">
            <a:normAutofit/>
          </a:bodyPr>
          <a:lstStyle/>
          <a:p>
            <a:r>
              <a:rPr lang="en-US" sz="2000" dirty="0" err="1"/>
              <a:t>DISaggregation</a:t>
            </a:r>
            <a:r>
              <a:rPr lang="en-US" sz="2000" dirty="0"/>
              <a:t> - dimensions</a:t>
            </a:r>
          </a:p>
        </p:txBody>
      </p:sp>
      <p:sp>
        <p:nvSpPr>
          <p:cNvPr id="4" name="Text Placeholder 3">
            <a:extLst>
              <a:ext uri="{FF2B5EF4-FFF2-40B4-BE49-F238E27FC236}">
                <a16:creationId xmlns:a16="http://schemas.microsoft.com/office/drawing/2014/main" id="{409A6445-FEC6-451E-85B7-DAD24CFFE6B3}"/>
              </a:ext>
            </a:extLst>
          </p:cNvPr>
          <p:cNvSpPr>
            <a:spLocks noGrp="1"/>
          </p:cNvSpPr>
          <p:nvPr>
            <p:ph type="body" sz="half" idx="2"/>
          </p:nvPr>
        </p:nvSpPr>
        <p:spPr>
          <a:xfrm>
            <a:off x="803244" y="2638044"/>
            <a:ext cx="3063765" cy="3263206"/>
          </a:xfrm>
        </p:spPr>
        <p:txBody>
          <a:bodyPr vert="horz" lIns="91440" tIns="45720" rIns="91440" bIns="45720" rtlCol="0">
            <a:normAutofit/>
          </a:bodyPr>
          <a:lstStyle/>
          <a:p>
            <a:pPr algn="l"/>
            <a:r>
              <a:rPr lang="en-US" dirty="0">
                <a:solidFill>
                  <a:schemeClr val="tx1">
                    <a:lumMod val="85000"/>
                    <a:lumOff val="15000"/>
                  </a:schemeClr>
                </a:solidFill>
              </a:rPr>
              <a:t>Analysis of the UN Migration Data Base (Crush and Chikanda, 2018) shows that the vast majority of countries in South are involved as origins (161) or destinations (158) BUT the number of countries with large migrant populations (both origin and destination) is relatively small.  As the migrant populations decline so the number of countries involved increases</a:t>
            </a:r>
          </a:p>
        </p:txBody>
      </p:sp>
      <p:sp>
        <p:nvSpPr>
          <p:cNvPr id="23" name="Rectangle 22">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29BD420-29FF-4311-8087-C3C2CD156FB8}"/>
              </a:ext>
            </a:extLst>
          </p:cNvPr>
          <p:cNvPicPr>
            <a:picLocks noChangeAspect="1"/>
          </p:cNvPicPr>
          <p:nvPr/>
        </p:nvPicPr>
        <p:blipFill>
          <a:blip r:embed="rId2"/>
          <a:stretch>
            <a:fillRect/>
          </a:stretch>
        </p:blipFill>
        <p:spPr>
          <a:xfrm>
            <a:off x="4823366" y="2195342"/>
            <a:ext cx="6227064" cy="2475257"/>
          </a:xfrm>
          <a:prstGeom prst="rect">
            <a:avLst/>
          </a:prstGeom>
        </p:spPr>
      </p:pic>
    </p:spTree>
    <p:extLst>
      <p:ext uri="{BB962C8B-B14F-4D97-AF65-F5344CB8AC3E}">
        <p14:creationId xmlns:p14="http://schemas.microsoft.com/office/powerpoint/2010/main" val="202569678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445</TotalTime>
  <Words>661</Words>
  <Application>Microsoft Office PowerPoint</Application>
  <PresentationFormat>Widescreen</PresentationFormat>
  <Paragraphs>70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Verdana</vt:lpstr>
      <vt:lpstr>Parcel</vt:lpstr>
      <vt:lpstr>SOUTH-SOUTH MIGRATION: WHAT IS at ISSUE?</vt:lpstr>
      <vt:lpstr>FOUNDATIONAL ISSUES </vt:lpstr>
      <vt:lpstr>DIrections</vt:lpstr>
      <vt:lpstr>PowerPoint Presentation</vt:lpstr>
      <vt:lpstr>DIFFERENCE</vt:lpstr>
      <vt:lpstr>definitionS</vt:lpstr>
      <vt:lpstr>PowerPoint Presentation</vt:lpstr>
      <vt:lpstr>Disaggregation - DISTANCE</vt:lpstr>
      <vt:lpstr>DISaggregation - dimensions</vt:lpstr>
      <vt:lpstr>DISAGGREGATION - DISPERSAL</vt:lpstr>
      <vt:lpstr>DISAGGREGATION - DIRECTIONALITY</vt:lpstr>
      <vt:lpstr>Differentiation</vt:lpstr>
      <vt:lpstr>DELINKING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SOUTH-SOUTH MIGRATION: WHAT IS at ISSUE?</dc:title>
  <dc:creator>Jonathan Crush</dc:creator>
  <cp:lastModifiedBy>Jonathan Crush</cp:lastModifiedBy>
  <cp:revision>8</cp:revision>
  <dcterms:created xsi:type="dcterms:W3CDTF">2019-11-12T19:09:47Z</dcterms:created>
  <dcterms:modified xsi:type="dcterms:W3CDTF">2019-11-18T16:42:24Z</dcterms:modified>
</cp:coreProperties>
</file>